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72" r:id="rId7"/>
    <p:sldId id="261" r:id="rId8"/>
    <p:sldId id="264" r:id="rId9"/>
    <p:sldId id="263" r:id="rId10"/>
    <p:sldId id="262" r:id="rId11"/>
    <p:sldId id="266" r:id="rId12"/>
    <p:sldId id="267" r:id="rId13"/>
    <p:sldId id="279" r:id="rId14"/>
    <p:sldId id="275" r:id="rId15"/>
    <p:sldId id="268" r:id="rId16"/>
    <p:sldId id="269" r:id="rId17"/>
    <p:sldId id="278"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22" d="100"/>
          <a:sy n="122" d="100"/>
        </p:scale>
        <p:origin x="96" y="2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jpeg>
</file>

<file path=ppt/media/image2.png>
</file>

<file path=ppt/media/image3.png>
</file>

<file path=ppt/media/image4.jpe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803B5-A654-103F-7CB5-CA325D358C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E8FB4D-C779-B8E1-0CE7-FFDCC7AE69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D1FA41F-9C2A-7F7E-2E55-F74F3BB2AA58}"/>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5" name="Footer Placeholder 4">
            <a:extLst>
              <a:ext uri="{FF2B5EF4-FFF2-40B4-BE49-F238E27FC236}">
                <a16:creationId xmlns:a16="http://schemas.microsoft.com/office/drawing/2014/main" id="{CE2A6677-7DD2-78EA-0D1D-EFAA08C4FD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ABCFC8-D676-87E3-E2DE-C623F1F0DD43}"/>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262441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B236E-5884-BC7A-B0BF-7199A42FABE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840EC1-6B3D-165A-5088-8654F02DAD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6F8FC9-765A-3D13-D55E-7975021A005A}"/>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5" name="Footer Placeholder 4">
            <a:extLst>
              <a:ext uri="{FF2B5EF4-FFF2-40B4-BE49-F238E27FC236}">
                <a16:creationId xmlns:a16="http://schemas.microsoft.com/office/drawing/2014/main" id="{A639DB4E-0399-019D-F4D8-A93AA3E13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EBF1D4-0DD2-5A29-AF8D-9CDF99014B45}"/>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3853056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F453C1-2815-E387-3CCA-FC975727DB0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2AF61D1-7F6F-24C1-0672-48E02DC00D0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BE49A3-AA38-4B26-E9FE-FFA17B7C53D7}"/>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5" name="Footer Placeholder 4">
            <a:extLst>
              <a:ext uri="{FF2B5EF4-FFF2-40B4-BE49-F238E27FC236}">
                <a16:creationId xmlns:a16="http://schemas.microsoft.com/office/drawing/2014/main" id="{CAA891E8-4C4B-CFAF-29E9-1F90DA094D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758A93-10C0-55CB-CD92-B4470E4E302A}"/>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2267263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25F67-2CBA-A027-52F0-F796FC607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8D7102-5CB0-3101-41C9-708C01C683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DB6A50-67F7-273E-F0AD-50400DE87A4D}"/>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5" name="Footer Placeholder 4">
            <a:extLst>
              <a:ext uri="{FF2B5EF4-FFF2-40B4-BE49-F238E27FC236}">
                <a16:creationId xmlns:a16="http://schemas.microsoft.com/office/drawing/2014/main" id="{33B1349F-B042-CC91-2E9F-089892CD2D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F1226C-9891-9BA4-7A9C-D432002FA0F2}"/>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3183636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9DEC-540C-3AA1-213A-0265597CA08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9E8999-D2F9-F2C1-513F-4A34729112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677124-ACE2-0FA6-954A-EDBF6B21EB5C}"/>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5" name="Footer Placeholder 4">
            <a:extLst>
              <a:ext uri="{FF2B5EF4-FFF2-40B4-BE49-F238E27FC236}">
                <a16:creationId xmlns:a16="http://schemas.microsoft.com/office/drawing/2014/main" id="{24994152-7B88-F0BE-4696-FAC5201BE8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3AD262-24E7-2798-3126-B9E8B5552B49}"/>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1544293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DA802-DDAE-323B-52C5-54A4F2C43B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7B86C5-A086-0993-EDB9-C263E3BA41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1F0364-C5D9-4EFE-D1E1-097F1092B1E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F9DEBD0-8FF9-53AE-9B56-66DC74F05C62}"/>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6" name="Footer Placeholder 5">
            <a:extLst>
              <a:ext uri="{FF2B5EF4-FFF2-40B4-BE49-F238E27FC236}">
                <a16:creationId xmlns:a16="http://schemas.microsoft.com/office/drawing/2014/main" id="{AD253079-41FF-6215-1EC1-6C752655CF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3DA18-3D0B-CC94-1606-5E1696D16F8C}"/>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14220698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3DDF8-E720-B3F7-423B-587718C1B34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500717-E6B3-86F5-FC59-B3C2E0D400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D7F2A9-9876-0FB7-3EDF-3529F541536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5416CF-1E1B-6D98-0C69-5039ECBC39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4DE6C5-77C0-18F1-829A-9095FB44C5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85F16E-D235-0A17-B30F-DBF19AFBFC4D}"/>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8" name="Footer Placeholder 7">
            <a:extLst>
              <a:ext uri="{FF2B5EF4-FFF2-40B4-BE49-F238E27FC236}">
                <a16:creationId xmlns:a16="http://schemas.microsoft.com/office/drawing/2014/main" id="{AB576A92-D00C-86C1-8960-9AE615AC96E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4FD12F0-F765-87B0-4D5C-6E8B9C3D1786}"/>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21747518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8C345-E48E-F06F-C4F3-DE3C5B002B2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548B339-7AD2-326D-5B12-608D78ECB88E}"/>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4" name="Footer Placeholder 3">
            <a:extLst>
              <a:ext uri="{FF2B5EF4-FFF2-40B4-BE49-F238E27FC236}">
                <a16:creationId xmlns:a16="http://schemas.microsoft.com/office/drawing/2014/main" id="{C758E389-B950-AB81-7015-D53C25ACBD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0E583A-7413-905E-1B3F-5FCFD9E097B5}"/>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119003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3E2A0A-0DD8-AE80-DF35-55A8D61CC6F5}"/>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3" name="Footer Placeholder 2">
            <a:extLst>
              <a:ext uri="{FF2B5EF4-FFF2-40B4-BE49-F238E27FC236}">
                <a16:creationId xmlns:a16="http://schemas.microsoft.com/office/drawing/2014/main" id="{6C2B815A-84D3-E03E-0FDF-61115283A3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6A534C-805F-85C4-0423-31403E593102}"/>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1791472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CFBD-7875-5613-B38C-5CF5BBD06C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4C89A4-214B-2499-9455-A56A435442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B94C2F4-7EC1-3A87-4CB4-D5732EE41B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417B49-6D03-34CB-771D-69C4E7DC2B3E}"/>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6" name="Footer Placeholder 5">
            <a:extLst>
              <a:ext uri="{FF2B5EF4-FFF2-40B4-BE49-F238E27FC236}">
                <a16:creationId xmlns:a16="http://schemas.microsoft.com/office/drawing/2014/main" id="{D1AFA1B2-3909-42C3-ACF9-EE8DC70AD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0E90B1-5A72-90C2-D208-8AB6EC9D7800}"/>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1700862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64377-2FE0-8BF2-098B-899332C0A0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2DD1D2-4189-3D3B-113F-20E2AE6CE2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EE2DBE0-438F-E325-3FCD-3F20E847C4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104B59-8001-255D-DEDD-8AE7FA3C5C6A}"/>
              </a:ext>
            </a:extLst>
          </p:cNvPr>
          <p:cNvSpPr>
            <a:spLocks noGrp="1"/>
          </p:cNvSpPr>
          <p:nvPr>
            <p:ph type="dt" sz="half" idx="10"/>
          </p:nvPr>
        </p:nvSpPr>
        <p:spPr/>
        <p:txBody>
          <a:bodyPr/>
          <a:lstStyle/>
          <a:p>
            <a:fld id="{E24035E2-C84E-4A6C-BAE3-48B8CE183BF2}" type="datetimeFigureOut">
              <a:rPr lang="en-US" smtClean="0"/>
              <a:t>13-Dec-23</a:t>
            </a:fld>
            <a:endParaRPr lang="en-US"/>
          </a:p>
        </p:txBody>
      </p:sp>
      <p:sp>
        <p:nvSpPr>
          <p:cNvPr id="6" name="Footer Placeholder 5">
            <a:extLst>
              <a:ext uri="{FF2B5EF4-FFF2-40B4-BE49-F238E27FC236}">
                <a16:creationId xmlns:a16="http://schemas.microsoft.com/office/drawing/2014/main" id="{123F374F-3DC9-A914-3167-2BA40549AD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C60CE8-3264-8B9F-04D6-5FCA266A1D81}"/>
              </a:ext>
            </a:extLst>
          </p:cNvPr>
          <p:cNvSpPr>
            <a:spLocks noGrp="1"/>
          </p:cNvSpPr>
          <p:nvPr>
            <p:ph type="sldNum" sz="quarter" idx="12"/>
          </p:nvPr>
        </p:nvSpPr>
        <p:spPr/>
        <p:txBody>
          <a:bodyPr/>
          <a:lstStyle/>
          <a:p>
            <a:fld id="{34B980C1-46CF-474C-83C7-EF3EDA312CEB}" type="slidenum">
              <a:rPr lang="en-US" smtClean="0"/>
              <a:t>‹#›</a:t>
            </a:fld>
            <a:endParaRPr lang="en-US"/>
          </a:p>
        </p:txBody>
      </p:sp>
    </p:spTree>
    <p:extLst>
      <p:ext uri="{BB962C8B-B14F-4D97-AF65-F5344CB8AC3E}">
        <p14:creationId xmlns:p14="http://schemas.microsoft.com/office/powerpoint/2010/main" val="3129831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52D84C-8D7E-D713-B031-972CD4B29A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1662314-2A38-EA1E-0B69-C67211F1F5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67492F-BE80-7470-CE83-BC2DEBAEC0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4035E2-C84E-4A6C-BAE3-48B8CE183BF2}" type="datetimeFigureOut">
              <a:rPr lang="en-US" smtClean="0"/>
              <a:t>13-Dec-23</a:t>
            </a:fld>
            <a:endParaRPr lang="en-US"/>
          </a:p>
        </p:txBody>
      </p:sp>
      <p:sp>
        <p:nvSpPr>
          <p:cNvPr id="5" name="Footer Placeholder 4">
            <a:extLst>
              <a:ext uri="{FF2B5EF4-FFF2-40B4-BE49-F238E27FC236}">
                <a16:creationId xmlns:a16="http://schemas.microsoft.com/office/drawing/2014/main" id="{A5E9CBF0-69B1-A677-B8A3-2E57DC6008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DFC926D-184C-B31D-06CA-A48528963D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B980C1-46CF-474C-83C7-EF3EDA312CEB}" type="slidenum">
              <a:rPr lang="en-US" smtClean="0"/>
              <a:t>‹#›</a:t>
            </a:fld>
            <a:endParaRPr lang="en-US"/>
          </a:p>
        </p:txBody>
      </p:sp>
    </p:spTree>
    <p:extLst>
      <p:ext uri="{BB962C8B-B14F-4D97-AF65-F5344CB8AC3E}">
        <p14:creationId xmlns:p14="http://schemas.microsoft.com/office/powerpoint/2010/main" val="24244908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7" name="TextBox 6">
            <a:extLst>
              <a:ext uri="{FF2B5EF4-FFF2-40B4-BE49-F238E27FC236}">
                <a16:creationId xmlns:a16="http://schemas.microsoft.com/office/drawing/2014/main" id="{6C096269-D1F0-2F06-0168-5BBDEE6C412D}"/>
              </a:ext>
            </a:extLst>
          </p:cNvPr>
          <p:cNvSpPr txBox="1"/>
          <p:nvPr/>
        </p:nvSpPr>
        <p:spPr>
          <a:xfrm>
            <a:off x="3805950" y="3075057"/>
            <a:ext cx="4580100" cy="707886"/>
          </a:xfrm>
          <a:prstGeom prst="rect">
            <a:avLst/>
          </a:prstGeom>
          <a:noFill/>
        </p:spPr>
        <p:txBody>
          <a:bodyPr wrap="none" rtlCol="0">
            <a:spAutoFit/>
          </a:bodyPr>
          <a:lstStyle/>
          <a:p>
            <a:pPr algn="ctr"/>
            <a:r>
              <a:rPr lang="en-US" sz="4000" dirty="0" err="1">
                <a:solidFill>
                  <a:schemeClr val="bg1"/>
                </a:solidFill>
                <a:latin typeface="Montserrat SemiBold" panose="00000700000000000000" pitchFamily="2" charset="0"/>
                <a:ea typeface="Roboto" panose="02000000000000000000" pitchFamily="2" charset="0"/>
              </a:rPr>
              <a:t>Assalamualikum</a:t>
            </a:r>
            <a:endParaRPr lang="en-US" sz="4000" dirty="0">
              <a:solidFill>
                <a:schemeClr val="bg1"/>
              </a:solidFill>
              <a:latin typeface="Montserrat SemiBold" panose="00000700000000000000" pitchFamily="2" charset="0"/>
              <a:ea typeface="Roboto" panose="02000000000000000000" pitchFamily="2" charset="0"/>
            </a:endParaRPr>
          </a:p>
        </p:txBody>
      </p:sp>
      <p:pic>
        <p:nvPicPr>
          <p:cNvPr id="6146" name="Picture 2">
            <a:extLst>
              <a:ext uri="{FF2B5EF4-FFF2-40B4-BE49-F238E27FC236}">
                <a16:creationId xmlns:a16="http://schemas.microsoft.com/office/drawing/2014/main" id="{4A229E1A-5E5B-B732-66DB-6B2F5F32F5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652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4" y="1241376"/>
            <a:ext cx="10939453" cy="830997"/>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Task Editing:</a:t>
            </a:r>
          </a:p>
          <a:p>
            <a:pPr marL="342900" indent="-342900">
              <a:buFont typeface="Arial" panose="020B0604020202020204" pitchFamily="34" charset="0"/>
              <a:buChar char="•"/>
            </a:pPr>
            <a:r>
              <a:rPr lang="en-US" sz="2400" dirty="0">
                <a:solidFill>
                  <a:schemeClr val="bg1"/>
                </a:solidFill>
                <a:latin typeface="Montserrat Light" panose="00000400000000000000" pitchFamily="2" charset="0"/>
                <a:ea typeface="Roboto" panose="02000000000000000000" pitchFamily="2" charset="0"/>
              </a:rPr>
              <a:t>Edit task details, including title, block, and status.</a:t>
            </a:r>
          </a:p>
        </p:txBody>
      </p:sp>
      <p:sp>
        <p:nvSpPr>
          <p:cNvPr id="2" name="TextBox 1">
            <a:extLst>
              <a:ext uri="{FF2B5EF4-FFF2-40B4-BE49-F238E27FC236}">
                <a16:creationId xmlns:a16="http://schemas.microsoft.com/office/drawing/2014/main" id="{51A3D623-11AC-DB52-3A01-47E6255B4EC3}"/>
              </a:ext>
            </a:extLst>
          </p:cNvPr>
          <p:cNvSpPr txBox="1"/>
          <p:nvPr/>
        </p:nvSpPr>
        <p:spPr>
          <a:xfrm>
            <a:off x="626273" y="2303205"/>
            <a:ext cx="10939453" cy="830997"/>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Task Deletion:</a:t>
            </a:r>
          </a:p>
          <a:p>
            <a:pPr marL="342900" indent="-342900">
              <a:buFont typeface="Arial" panose="020B0604020202020204" pitchFamily="34" charset="0"/>
              <a:buChar char="•"/>
            </a:pPr>
            <a:r>
              <a:rPr lang="en-US" sz="2400" dirty="0">
                <a:solidFill>
                  <a:schemeClr val="bg1"/>
                </a:solidFill>
                <a:latin typeface="Montserrat Light" panose="00000400000000000000" pitchFamily="2" charset="0"/>
                <a:ea typeface="Roboto" panose="02000000000000000000" pitchFamily="2" charset="0"/>
              </a:rPr>
              <a:t>Delete individual tasks or clear all tasks.</a:t>
            </a:r>
          </a:p>
        </p:txBody>
      </p:sp>
      <p:sp>
        <p:nvSpPr>
          <p:cNvPr id="6" name="TextBox 5">
            <a:extLst>
              <a:ext uri="{FF2B5EF4-FFF2-40B4-BE49-F238E27FC236}">
                <a16:creationId xmlns:a16="http://schemas.microsoft.com/office/drawing/2014/main" id="{EC2C4C63-9621-9A34-ACAD-7331C0BC3199}"/>
              </a:ext>
            </a:extLst>
          </p:cNvPr>
          <p:cNvSpPr txBox="1"/>
          <p:nvPr/>
        </p:nvSpPr>
        <p:spPr>
          <a:xfrm>
            <a:off x="626273" y="3365034"/>
            <a:ext cx="10939453" cy="830997"/>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Persistence:</a:t>
            </a:r>
          </a:p>
          <a:p>
            <a:pPr marL="342900" indent="-342900">
              <a:buFont typeface="Arial" panose="020B0604020202020204" pitchFamily="34" charset="0"/>
              <a:buChar char="•"/>
            </a:pPr>
            <a:r>
              <a:rPr lang="en-US" sz="2400" dirty="0">
                <a:solidFill>
                  <a:schemeClr val="bg1"/>
                </a:solidFill>
                <a:latin typeface="Montserrat Light" panose="00000400000000000000" pitchFamily="2" charset="0"/>
                <a:ea typeface="Roboto" panose="02000000000000000000" pitchFamily="2" charset="0"/>
              </a:rPr>
              <a:t>Save task data locally to persist across application launches.</a:t>
            </a:r>
          </a:p>
        </p:txBody>
      </p:sp>
      <p:sp>
        <p:nvSpPr>
          <p:cNvPr id="9" name="TextBox 8">
            <a:extLst>
              <a:ext uri="{FF2B5EF4-FFF2-40B4-BE49-F238E27FC236}">
                <a16:creationId xmlns:a16="http://schemas.microsoft.com/office/drawing/2014/main" id="{315965FE-1F44-CEC2-F55E-8D0D79E7C226}"/>
              </a:ext>
            </a:extLst>
          </p:cNvPr>
          <p:cNvSpPr txBox="1"/>
          <p:nvPr/>
        </p:nvSpPr>
        <p:spPr>
          <a:xfrm>
            <a:off x="605318" y="595045"/>
            <a:ext cx="2273379"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Features</a:t>
            </a:r>
          </a:p>
        </p:txBody>
      </p:sp>
      <p:pic>
        <p:nvPicPr>
          <p:cNvPr id="11" name="Picture 2">
            <a:extLst>
              <a:ext uri="{FF2B5EF4-FFF2-40B4-BE49-F238E27FC236}">
                <a16:creationId xmlns:a16="http://schemas.microsoft.com/office/drawing/2014/main" id="{3FF75985-7F0F-7072-3955-387E5D101D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733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3" y="1241376"/>
            <a:ext cx="8298651" cy="3847207"/>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Short Description &amp; Flowchart:</a:t>
            </a:r>
            <a:endParaRPr lang="en-US" sz="2000" dirty="0">
              <a:solidFill>
                <a:schemeClr val="bg1"/>
              </a:solidFill>
              <a:latin typeface="Montserrat SemiBold" panose="00000700000000000000" pitchFamily="2" charset="0"/>
              <a:ea typeface="Roboto" panose="02000000000000000000" pitchFamily="2" charset="0"/>
            </a:endParaRPr>
          </a:p>
          <a:p>
            <a:r>
              <a:rPr lang="en-US" sz="2000" dirty="0">
                <a:solidFill>
                  <a:schemeClr val="bg1"/>
                </a:solidFill>
                <a:latin typeface="Montserrat Light" panose="00000400000000000000" pitchFamily="2" charset="0"/>
                <a:ea typeface="Roboto" panose="02000000000000000000" pitchFamily="2" charset="0"/>
              </a:rPr>
              <a:t>The Block </a:t>
            </a:r>
            <a:r>
              <a:rPr lang="en-US" sz="2000" dirty="0" err="1">
                <a:solidFill>
                  <a:schemeClr val="bg1"/>
                </a:solidFill>
                <a:latin typeface="Montserrat Light" panose="00000400000000000000" pitchFamily="2" charset="0"/>
                <a:ea typeface="Roboto" panose="02000000000000000000" pitchFamily="2" charset="0"/>
              </a:rPr>
              <a:t>ToDo</a:t>
            </a:r>
            <a:r>
              <a:rPr lang="en-US" sz="2000" dirty="0">
                <a:solidFill>
                  <a:schemeClr val="bg1"/>
                </a:solidFill>
                <a:latin typeface="Montserrat Light" panose="00000400000000000000" pitchFamily="2" charset="0"/>
                <a:ea typeface="Roboto" panose="02000000000000000000" pitchFamily="2" charset="0"/>
              </a:rPr>
              <a:t> application, implemented in C, is a </a:t>
            </a:r>
            <a:r>
              <a:rPr lang="en-US" sz="2000" b="1" dirty="0">
                <a:solidFill>
                  <a:schemeClr val="bg1"/>
                </a:solidFill>
                <a:latin typeface="Montserrat Light" panose="00000400000000000000" pitchFamily="2" charset="0"/>
                <a:ea typeface="Roboto" panose="02000000000000000000" pitchFamily="2" charset="0"/>
              </a:rPr>
              <a:t>console-based task management system</a:t>
            </a:r>
            <a:r>
              <a:rPr lang="en-US" sz="2000" dirty="0">
                <a:solidFill>
                  <a:schemeClr val="bg1"/>
                </a:solidFill>
                <a:latin typeface="Montserrat Light" panose="00000400000000000000" pitchFamily="2" charset="0"/>
                <a:ea typeface="Roboto" panose="02000000000000000000" pitchFamily="2" charset="0"/>
              </a:rPr>
              <a:t>. Users can add, track, and update tasks with associated time blocks. The program utilizes standard C libraries for input/output, </a:t>
            </a:r>
            <a:r>
              <a:rPr lang="en-US" sz="2000" b="1" dirty="0">
                <a:solidFill>
                  <a:schemeClr val="bg1"/>
                </a:solidFill>
                <a:latin typeface="Montserrat Light" panose="00000400000000000000" pitchFamily="2" charset="0"/>
                <a:ea typeface="Roboto" panose="02000000000000000000" pitchFamily="2" charset="0"/>
              </a:rPr>
              <a:t>string manipulation</a:t>
            </a:r>
            <a:r>
              <a:rPr lang="en-US" sz="2000" dirty="0">
                <a:solidFill>
                  <a:schemeClr val="bg1"/>
                </a:solidFill>
                <a:latin typeface="Montserrat Light" panose="00000400000000000000" pitchFamily="2" charset="0"/>
                <a:ea typeface="Roboto" panose="02000000000000000000" pitchFamily="2" charset="0"/>
              </a:rPr>
              <a:t>, and </a:t>
            </a:r>
            <a:r>
              <a:rPr lang="en-US" sz="2000" b="1" dirty="0">
                <a:solidFill>
                  <a:schemeClr val="bg1"/>
                </a:solidFill>
                <a:latin typeface="Montserrat Light" panose="00000400000000000000" pitchFamily="2" charset="0"/>
                <a:ea typeface="Roboto" panose="02000000000000000000" pitchFamily="2" charset="0"/>
              </a:rPr>
              <a:t>time handling</a:t>
            </a:r>
            <a:r>
              <a:rPr lang="en-US" sz="2000" dirty="0">
                <a:solidFill>
                  <a:schemeClr val="bg1"/>
                </a:solidFill>
                <a:latin typeface="Montserrat Light" panose="00000400000000000000" pitchFamily="2" charset="0"/>
                <a:ea typeface="Roboto" panose="02000000000000000000" pitchFamily="2" charset="0"/>
              </a:rPr>
              <a:t>. Users interact with a </a:t>
            </a:r>
            <a:r>
              <a:rPr lang="en-US" sz="2000" b="1" dirty="0">
                <a:solidFill>
                  <a:schemeClr val="bg1"/>
                </a:solidFill>
                <a:latin typeface="Montserrat Light" panose="00000400000000000000" pitchFamily="2" charset="0"/>
                <a:ea typeface="Roboto" panose="02000000000000000000" pitchFamily="2" charset="0"/>
              </a:rPr>
              <a:t>menu-driven interface</a:t>
            </a:r>
            <a:r>
              <a:rPr lang="en-US" sz="2000" dirty="0">
                <a:solidFill>
                  <a:schemeClr val="bg1"/>
                </a:solidFill>
                <a:latin typeface="Montserrat Light" panose="00000400000000000000" pitchFamily="2" charset="0"/>
                <a:ea typeface="Roboto" panose="02000000000000000000" pitchFamily="2" charset="0"/>
              </a:rPr>
              <a:t>, where they can select, add, update, or delete tasks. A timer feature allows tracking time spent on a task. The code manages tasks using an </a:t>
            </a:r>
            <a:r>
              <a:rPr lang="en-US" sz="2000" b="1" dirty="0">
                <a:solidFill>
                  <a:schemeClr val="bg1"/>
                </a:solidFill>
                <a:latin typeface="Montserrat Light" panose="00000400000000000000" pitchFamily="2" charset="0"/>
                <a:ea typeface="Roboto" panose="02000000000000000000" pitchFamily="2" charset="0"/>
              </a:rPr>
              <a:t>array of structures</a:t>
            </a:r>
            <a:r>
              <a:rPr lang="en-US" sz="2000" dirty="0">
                <a:solidFill>
                  <a:schemeClr val="bg1"/>
                </a:solidFill>
                <a:latin typeface="Montserrat Light" panose="00000400000000000000" pitchFamily="2" charset="0"/>
                <a:ea typeface="Roboto" panose="02000000000000000000" pitchFamily="2" charset="0"/>
              </a:rPr>
              <a:t>, </a:t>
            </a:r>
            <a:r>
              <a:rPr lang="en-US" sz="2000" b="1" dirty="0">
                <a:solidFill>
                  <a:schemeClr val="bg1"/>
                </a:solidFill>
                <a:latin typeface="Montserrat Light" panose="00000400000000000000" pitchFamily="2" charset="0"/>
                <a:ea typeface="Roboto" panose="02000000000000000000" pitchFamily="2" charset="0"/>
              </a:rPr>
              <a:t>saving and loading data from a local file</a:t>
            </a:r>
            <a:r>
              <a:rPr lang="en-US" sz="2000" dirty="0">
                <a:solidFill>
                  <a:schemeClr val="bg1"/>
                </a:solidFill>
                <a:latin typeface="Montserrat Light" panose="00000400000000000000" pitchFamily="2" charset="0"/>
                <a:ea typeface="Roboto" panose="02000000000000000000" pitchFamily="2" charset="0"/>
              </a:rPr>
              <a:t>. The application </a:t>
            </a:r>
            <a:r>
              <a:rPr lang="en-US" sz="2000" b="1" dirty="0">
                <a:solidFill>
                  <a:schemeClr val="bg1"/>
                </a:solidFill>
                <a:latin typeface="Montserrat Light" panose="00000400000000000000" pitchFamily="2" charset="0"/>
                <a:ea typeface="Roboto" panose="02000000000000000000" pitchFamily="2" charset="0"/>
              </a:rPr>
              <a:t>emphasizes simplicity and productivity</a:t>
            </a:r>
            <a:r>
              <a:rPr lang="en-US" sz="2000" dirty="0">
                <a:solidFill>
                  <a:schemeClr val="bg1"/>
                </a:solidFill>
                <a:latin typeface="Montserrat Light" panose="00000400000000000000" pitchFamily="2" charset="0"/>
                <a:ea typeface="Roboto" panose="02000000000000000000" pitchFamily="2" charset="0"/>
              </a:rPr>
              <a:t>, making it a straightforward tool for users seeking an uncomplicated task management solution.</a:t>
            </a:r>
          </a:p>
        </p:txBody>
      </p:sp>
      <p:grpSp>
        <p:nvGrpSpPr>
          <p:cNvPr id="9" name="Group 8">
            <a:extLst>
              <a:ext uri="{FF2B5EF4-FFF2-40B4-BE49-F238E27FC236}">
                <a16:creationId xmlns:a16="http://schemas.microsoft.com/office/drawing/2014/main" id="{50F5C50D-1767-CCFA-4878-3AD1322516F5}"/>
              </a:ext>
            </a:extLst>
          </p:cNvPr>
          <p:cNvGrpSpPr/>
          <p:nvPr/>
        </p:nvGrpSpPr>
        <p:grpSpPr>
          <a:xfrm>
            <a:off x="9144000" y="200025"/>
            <a:ext cx="2514600" cy="6467475"/>
            <a:chOff x="9144000" y="200025"/>
            <a:chExt cx="2514600" cy="6467475"/>
          </a:xfrm>
        </p:grpSpPr>
        <p:sp>
          <p:nvSpPr>
            <p:cNvPr id="8" name="Rectangle 7">
              <a:extLst>
                <a:ext uri="{FF2B5EF4-FFF2-40B4-BE49-F238E27FC236}">
                  <a16:creationId xmlns:a16="http://schemas.microsoft.com/office/drawing/2014/main" id="{E31B7678-6C39-C28B-29BF-A34E3CCAD4C2}"/>
                </a:ext>
              </a:extLst>
            </p:cNvPr>
            <p:cNvSpPr/>
            <p:nvPr/>
          </p:nvSpPr>
          <p:spPr>
            <a:xfrm>
              <a:off x="9144000" y="200025"/>
              <a:ext cx="2514600" cy="646747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B1977C99-A9ED-536A-E5FC-227DA5EB268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595"/>
            <a:stretch/>
          </p:blipFill>
          <p:spPr bwMode="auto">
            <a:xfrm>
              <a:off x="9229362" y="375849"/>
              <a:ext cx="2336364" cy="6106301"/>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TextBox 9">
            <a:extLst>
              <a:ext uri="{FF2B5EF4-FFF2-40B4-BE49-F238E27FC236}">
                <a16:creationId xmlns:a16="http://schemas.microsoft.com/office/drawing/2014/main" id="{F8E9FE9E-0930-2AFB-1385-DBCB3E432DC3}"/>
              </a:ext>
            </a:extLst>
          </p:cNvPr>
          <p:cNvSpPr txBox="1"/>
          <p:nvPr/>
        </p:nvSpPr>
        <p:spPr>
          <a:xfrm>
            <a:off x="605318" y="595045"/>
            <a:ext cx="4062331"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Implementation</a:t>
            </a:r>
          </a:p>
        </p:txBody>
      </p:sp>
      <p:pic>
        <p:nvPicPr>
          <p:cNvPr id="12" name="Picture 2">
            <a:extLst>
              <a:ext uri="{FF2B5EF4-FFF2-40B4-BE49-F238E27FC236}">
                <a16:creationId xmlns:a16="http://schemas.microsoft.com/office/drawing/2014/main" id="{28018C04-8579-E98C-07C3-BC72321E31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0973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3" y="1241376"/>
            <a:ext cx="10939454" cy="4462760"/>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Library Used:</a:t>
            </a:r>
            <a:endParaRPr lang="en-US" sz="2000" dirty="0">
              <a:solidFill>
                <a:schemeClr val="bg1"/>
              </a:solidFill>
              <a:latin typeface="Montserrat SemiBold" panose="00000700000000000000" pitchFamily="2" charset="0"/>
              <a:ea typeface="Roboto" panose="02000000000000000000" pitchFamily="2" charset="0"/>
            </a:endParaRPr>
          </a:p>
          <a:p>
            <a:r>
              <a:rPr lang="en-US" sz="2000" dirty="0" err="1">
                <a:solidFill>
                  <a:schemeClr val="bg1"/>
                </a:solidFill>
                <a:latin typeface="Montserrat Medium" panose="00000600000000000000" pitchFamily="2" charset="0"/>
                <a:ea typeface="Roboto" panose="02000000000000000000" pitchFamily="2" charset="0"/>
              </a:rPr>
              <a:t>stdio.h</a:t>
            </a:r>
            <a:r>
              <a:rPr lang="en-US" sz="2000" dirty="0">
                <a:solidFill>
                  <a:schemeClr val="bg1"/>
                </a:solidFill>
                <a:latin typeface="Montserrat Medium" panose="00000600000000000000" pitchFamily="2" charset="0"/>
                <a:ea typeface="Roboto" panose="02000000000000000000" pitchFamily="2" charset="0"/>
              </a:rPr>
              <a:t>: </a:t>
            </a:r>
            <a:r>
              <a:rPr lang="en-US" sz="2000" dirty="0">
                <a:solidFill>
                  <a:schemeClr val="bg1"/>
                </a:solidFill>
                <a:latin typeface="Montserrat Light" panose="00000400000000000000" pitchFamily="2" charset="0"/>
                <a:ea typeface="Roboto" panose="02000000000000000000" pitchFamily="2" charset="0"/>
              </a:rPr>
              <a:t>Standard Input/Output functions for reading and writing.</a:t>
            </a:r>
          </a:p>
          <a:p>
            <a:endParaRPr lang="en-US" sz="2000" dirty="0">
              <a:solidFill>
                <a:schemeClr val="bg1"/>
              </a:solidFill>
              <a:latin typeface="Montserrat Light" panose="00000400000000000000" pitchFamily="2" charset="0"/>
              <a:ea typeface="Roboto" panose="02000000000000000000" pitchFamily="2" charset="0"/>
            </a:endParaRPr>
          </a:p>
          <a:p>
            <a:r>
              <a:rPr lang="en-US" sz="2000" dirty="0" err="1">
                <a:solidFill>
                  <a:schemeClr val="bg1"/>
                </a:solidFill>
                <a:latin typeface="Montserrat Medium" panose="00000600000000000000" pitchFamily="2" charset="0"/>
                <a:ea typeface="Roboto" panose="02000000000000000000" pitchFamily="2" charset="0"/>
              </a:rPr>
              <a:t>stdlib.h</a:t>
            </a:r>
            <a:r>
              <a:rPr lang="en-US" sz="2000" dirty="0">
                <a:solidFill>
                  <a:schemeClr val="bg1"/>
                </a:solidFill>
                <a:latin typeface="Montserrat Medium" panose="00000600000000000000" pitchFamily="2" charset="0"/>
                <a:ea typeface="Roboto" panose="02000000000000000000" pitchFamily="2" charset="0"/>
              </a:rPr>
              <a:t>: </a:t>
            </a:r>
            <a:r>
              <a:rPr lang="en-US" sz="2000" dirty="0">
                <a:solidFill>
                  <a:schemeClr val="bg1"/>
                </a:solidFill>
                <a:latin typeface="Montserrat Light" panose="00000400000000000000" pitchFamily="2" charset="0"/>
                <a:ea typeface="Roboto" panose="02000000000000000000" pitchFamily="2" charset="0"/>
              </a:rPr>
              <a:t>Standard Library functions for memory allocation, conversion, and other utility functions.</a:t>
            </a:r>
          </a:p>
          <a:p>
            <a:endParaRPr lang="en-US" sz="2000" dirty="0">
              <a:solidFill>
                <a:schemeClr val="bg1"/>
              </a:solidFill>
              <a:latin typeface="Montserrat Light" panose="00000400000000000000" pitchFamily="2" charset="0"/>
              <a:ea typeface="Roboto" panose="02000000000000000000" pitchFamily="2" charset="0"/>
            </a:endParaRPr>
          </a:p>
          <a:p>
            <a:r>
              <a:rPr lang="en-US" sz="2000" dirty="0" err="1">
                <a:solidFill>
                  <a:schemeClr val="bg1"/>
                </a:solidFill>
                <a:latin typeface="Montserrat Medium" panose="00000600000000000000" pitchFamily="2" charset="0"/>
                <a:ea typeface="Roboto" panose="02000000000000000000" pitchFamily="2" charset="0"/>
              </a:rPr>
              <a:t>string.h</a:t>
            </a:r>
            <a:r>
              <a:rPr lang="en-US" sz="2000" dirty="0">
                <a:solidFill>
                  <a:schemeClr val="bg1"/>
                </a:solidFill>
                <a:latin typeface="Montserrat Medium" panose="00000600000000000000" pitchFamily="2" charset="0"/>
                <a:ea typeface="Roboto" panose="02000000000000000000" pitchFamily="2" charset="0"/>
              </a:rPr>
              <a:t>: </a:t>
            </a:r>
            <a:r>
              <a:rPr lang="en-US" sz="2000" dirty="0">
                <a:solidFill>
                  <a:schemeClr val="bg1"/>
                </a:solidFill>
                <a:latin typeface="Montserrat Light" panose="00000400000000000000" pitchFamily="2" charset="0"/>
                <a:ea typeface="Roboto" panose="02000000000000000000" pitchFamily="2" charset="0"/>
              </a:rPr>
              <a:t>String manipulation functions.</a:t>
            </a:r>
          </a:p>
          <a:p>
            <a:r>
              <a:rPr lang="en-US" sz="2000" dirty="0">
                <a:solidFill>
                  <a:schemeClr val="bg1"/>
                </a:solidFill>
                <a:latin typeface="Montserrat Light" panose="00000400000000000000" pitchFamily="2" charset="0"/>
                <a:ea typeface="Roboto" panose="02000000000000000000" pitchFamily="2" charset="0"/>
              </a:rPr>
              <a:t>.</a:t>
            </a:r>
          </a:p>
          <a:p>
            <a:r>
              <a:rPr lang="en-US" sz="2000" dirty="0" err="1">
                <a:solidFill>
                  <a:schemeClr val="bg1"/>
                </a:solidFill>
                <a:latin typeface="Montserrat Medium" panose="00000600000000000000" pitchFamily="2" charset="0"/>
                <a:ea typeface="Roboto" panose="02000000000000000000" pitchFamily="2" charset="0"/>
              </a:rPr>
              <a:t>conio.h</a:t>
            </a:r>
            <a:r>
              <a:rPr lang="en-US" sz="2000" dirty="0">
                <a:solidFill>
                  <a:schemeClr val="bg1"/>
                </a:solidFill>
                <a:latin typeface="Montserrat Medium" panose="00000600000000000000" pitchFamily="2" charset="0"/>
                <a:ea typeface="Roboto" panose="02000000000000000000" pitchFamily="2" charset="0"/>
              </a:rPr>
              <a:t> (Windows-specific): </a:t>
            </a:r>
            <a:r>
              <a:rPr lang="en-US" sz="2000" dirty="0">
                <a:solidFill>
                  <a:schemeClr val="bg1"/>
                </a:solidFill>
                <a:latin typeface="Montserrat Light" panose="00000400000000000000" pitchFamily="2" charset="0"/>
                <a:ea typeface="Roboto" panose="02000000000000000000" pitchFamily="2" charset="0"/>
              </a:rPr>
              <a:t>Used a function for handling time in milliseconds</a:t>
            </a:r>
          </a:p>
          <a:p>
            <a:endParaRPr lang="en-US" sz="2000" dirty="0">
              <a:solidFill>
                <a:schemeClr val="bg1"/>
              </a:solidFill>
              <a:latin typeface="Montserrat Light" panose="00000400000000000000" pitchFamily="2" charset="0"/>
              <a:ea typeface="Roboto" panose="02000000000000000000" pitchFamily="2" charset="0"/>
            </a:endParaRPr>
          </a:p>
          <a:p>
            <a:r>
              <a:rPr lang="en-US" sz="2000" dirty="0" err="1">
                <a:solidFill>
                  <a:schemeClr val="bg1"/>
                </a:solidFill>
                <a:latin typeface="Montserrat Medium" panose="00000600000000000000" pitchFamily="2" charset="0"/>
                <a:ea typeface="Roboto" panose="02000000000000000000" pitchFamily="2" charset="0"/>
              </a:rPr>
              <a:t>windows.h</a:t>
            </a:r>
            <a:r>
              <a:rPr lang="en-US" sz="2000" dirty="0">
                <a:solidFill>
                  <a:schemeClr val="bg1"/>
                </a:solidFill>
                <a:latin typeface="Montserrat Medium" panose="00000600000000000000" pitchFamily="2" charset="0"/>
                <a:ea typeface="Roboto" panose="02000000000000000000" pitchFamily="2" charset="0"/>
              </a:rPr>
              <a:t> (Windows-specific): </a:t>
            </a:r>
            <a:r>
              <a:rPr lang="en-US" sz="2000" dirty="0">
                <a:solidFill>
                  <a:schemeClr val="bg1"/>
                </a:solidFill>
                <a:latin typeface="Montserrat Light" panose="00000400000000000000" pitchFamily="2" charset="0"/>
                <a:ea typeface="Roboto" panose="02000000000000000000" pitchFamily="2" charset="0"/>
              </a:rPr>
              <a:t>Windows API functions for controlling the console.</a:t>
            </a:r>
          </a:p>
          <a:p>
            <a:endParaRPr lang="en-US" sz="2000" dirty="0">
              <a:solidFill>
                <a:schemeClr val="bg1"/>
              </a:solidFill>
              <a:latin typeface="Montserrat Light" panose="00000400000000000000" pitchFamily="2" charset="0"/>
              <a:ea typeface="Roboto" panose="02000000000000000000" pitchFamily="2" charset="0"/>
            </a:endParaRPr>
          </a:p>
          <a:p>
            <a:r>
              <a:rPr lang="en-US" sz="2000" dirty="0" err="1">
                <a:solidFill>
                  <a:schemeClr val="bg1"/>
                </a:solidFill>
                <a:latin typeface="Montserrat Medium" panose="00000600000000000000" pitchFamily="2" charset="0"/>
                <a:ea typeface="Roboto" panose="02000000000000000000" pitchFamily="2" charset="0"/>
              </a:rPr>
              <a:t>unistd.h</a:t>
            </a:r>
            <a:r>
              <a:rPr lang="en-US" sz="2000" dirty="0">
                <a:solidFill>
                  <a:schemeClr val="bg1"/>
                </a:solidFill>
                <a:latin typeface="Montserrat Medium" panose="00000600000000000000" pitchFamily="2" charset="0"/>
                <a:ea typeface="Roboto" panose="02000000000000000000" pitchFamily="2" charset="0"/>
              </a:rPr>
              <a:t> (Mac/Linux-specific): </a:t>
            </a:r>
            <a:r>
              <a:rPr lang="en-US" sz="2000" dirty="0">
                <a:solidFill>
                  <a:schemeClr val="bg1"/>
                </a:solidFill>
                <a:latin typeface="Montserrat Light" panose="00000400000000000000" pitchFamily="2" charset="0"/>
                <a:ea typeface="Roboto" panose="02000000000000000000" pitchFamily="2" charset="0"/>
              </a:rPr>
              <a:t>Standard symbolic constants and types.</a:t>
            </a:r>
          </a:p>
          <a:p>
            <a:endParaRPr lang="en-US" sz="2000" dirty="0">
              <a:solidFill>
                <a:schemeClr val="bg1"/>
              </a:solidFill>
              <a:latin typeface="Montserrat Light" panose="00000400000000000000" pitchFamily="2" charset="0"/>
              <a:ea typeface="Roboto" panose="02000000000000000000" pitchFamily="2" charset="0"/>
            </a:endParaRPr>
          </a:p>
        </p:txBody>
      </p:sp>
      <p:sp>
        <p:nvSpPr>
          <p:cNvPr id="2" name="TextBox 1">
            <a:extLst>
              <a:ext uri="{FF2B5EF4-FFF2-40B4-BE49-F238E27FC236}">
                <a16:creationId xmlns:a16="http://schemas.microsoft.com/office/drawing/2014/main" id="{31905277-F4C9-F1F5-6052-9C40B4B81250}"/>
              </a:ext>
            </a:extLst>
          </p:cNvPr>
          <p:cNvSpPr txBox="1"/>
          <p:nvPr/>
        </p:nvSpPr>
        <p:spPr>
          <a:xfrm>
            <a:off x="605318" y="595045"/>
            <a:ext cx="4062331"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Implementation</a:t>
            </a:r>
          </a:p>
        </p:txBody>
      </p:sp>
      <p:pic>
        <p:nvPicPr>
          <p:cNvPr id="6" name="Picture 2">
            <a:extLst>
              <a:ext uri="{FF2B5EF4-FFF2-40B4-BE49-F238E27FC236}">
                <a16:creationId xmlns:a16="http://schemas.microsoft.com/office/drawing/2014/main" id="{1D111462-1FD6-C902-0C8F-BC5D7486B5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2217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3" y="1241376"/>
            <a:ext cx="10939454" cy="1077218"/>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Function Used:</a:t>
            </a:r>
          </a:p>
          <a:p>
            <a:pPr marL="342900" indent="-342900">
              <a:buFont typeface="Arial" panose="020B0604020202020204" pitchFamily="34" charset="0"/>
              <a:buChar char="•"/>
            </a:pPr>
            <a:r>
              <a:rPr lang="en-US" sz="2000" dirty="0">
                <a:solidFill>
                  <a:schemeClr val="bg1"/>
                </a:solidFill>
                <a:latin typeface="Montserrat Light" panose="00000400000000000000" pitchFamily="2" charset="0"/>
                <a:ea typeface="Roboto" panose="02000000000000000000" pitchFamily="2" charset="0"/>
              </a:rPr>
              <a:t>We tried to replicate the modern rendering technic called component based rendering using functions.</a:t>
            </a:r>
          </a:p>
        </p:txBody>
      </p:sp>
      <p:sp>
        <p:nvSpPr>
          <p:cNvPr id="2" name="TextBox 1">
            <a:extLst>
              <a:ext uri="{FF2B5EF4-FFF2-40B4-BE49-F238E27FC236}">
                <a16:creationId xmlns:a16="http://schemas.microsoft.com/office/drawing/2014/main" id="{31905277-F4C9-F1F5-6052-9C40B4B81250}"/>
              </a:ext>
            </a:extLst>
          </p:cNvPr>
          <p:cNvSpPr txBox="1"/>
          <p:nvPr/>
        </p:nvSpPr>
        <p:spPr>
          <a:xfrm>
            <a:off x="605318" y="595045"/>
            <a:ext cx="4062331"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Implementation</a:t>
            </a:r>
          </a:p>
        </p:txBody>
      </p:sp>
      <p:pic>
        <p:nvPicPr>
          <p:cNvPr id="6" name="Picture 2">
            <a:extLst>
              <a:ext uri="{FF2B5EF4-FFF2-40B4-BE49-F238E27FC236}">
                <a16:creationId xmlns:a16="http://schemas.microsoft.com/office/drawing/2014/main" id="{1D111462-1FD6-C902-0C8F-BC5D7486B5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704DDF2A-D862-0BE8-8884-40F859E0EC29}"/>
              </a:ext>
            </a:extLst>
          </p:cNvPr>
          <p:cNvPicPr>
            <a:picLocks noChangeAspect="1"/>
          </p:cNvPicPr>
          <p:nvPr/>
        </p:nvPicPr>
        <p:blipFill>
          <a:blip r:embed="rId5"/>
          <a:stretch>
            <a:fillRect/>
          </a:stretch>
        </p:blipFill>
        <p:spPr>
          <a:xfrm>
            <a:off x="2167659" y="2318594"/>
            <a:ext cx="7856682" cy="4387006"/>
          </a:xfrm>
          <a:prstGeom prst="rect">
            <a:avLst/>
          </a:prstGeom>
        </p:spPr>
      </p:pic>
    </p:spTree>
    <p:extLst>
      <p:ext uri="{BB962C8B-B14F-4D97-AF65-F5344CB8AC3E}">
        <p14:creationId xmlns:p14="http://schemas.microsoft.com/office/powerpoint/2010/main" val="106647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3" y="1241376"/>
            <a:ext cx="10939454" cy="1077218"/>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Function Used:</a:t>
            </a:r>
          </a:p>
          <a:p>
            <a:pPr marL="342900" indent="-342900">
              <a:buFont typeface="Arial" panose="020B0604020202020204" pitchFamily="34" charset="0"/>
              <a:buChar char="•"/>
            </a:pPr>
            <a:r>
              <a:rPr lang="en-US" sz="2000" dirty="0">
                <a:solidFill>
                  <a:schemeClr val="bg1"/>
                </a:solidFill>
                <a:latin typeface="Montserrat Light" panose="00000400000000000000" pitchFamily="2" charset="0"/>
                <a:ea typeface="Roboto" panose="02000000000000000000" pitchFamily="2" charset="0"/>
              </a:rPr>
              <a:t>We tried to replicate the modern rendering technic called component based rendering using functions.</a:t>
            </a:r>
          </a:p>
        </p:txBody>
      </p:sp>
      <p:sp>
        <p:nvSpPr>
          <p:cNvPr id="2" name="TextBox 1">
            <a:extLst>
              <a:ext uri="{FF2B5EF4-FFF2-40B4-BE49-F238E27FC236}">
                <a16:creationId xmlns:a16="http://schemas.microsoft.com/office/drawing/2014/main" id="{31905277-F4C9-F1F5-6052-9C40B4B81250}"/>
              </a:ext>
            </a:extLst>
          </p:cNvPr>
          <p:cNvSpPr txBox="1"/>
          <p:nvPr/>
        </p:nvSpPr>
        <p:spPr>
          <a:xfrm>
            <a:off x="605318" y="595045"/>
            <a:ext cx="4062331"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Implementation</a:t>
            </a:r>
          </a:p>
        </p:txBody>
      </p:sp>
      <p:pic>
        <p:nvPicPr>
          <p:cNvPr id="6" name="Picture 2">
            <a:extLst>
              <a:ext uri="{FF2B5EF4-FFF2-40B4-BE49-F238E27FC236}">
                <a16:creationId xmlns:a16="http://schemas.microsoft.com/office/drawing/2014/main" id="{1D111462-1FD6-C902-0C8F-BC5D7486B5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626E5BE8-70F3-E2CA-F1C6-79F003AAD399}"/>
              </a:ext>
            </a:extLst>
          </p:cNvPr>
          <p:cNvPicPr>
            <a:picLocks noChangeAspect="1"/>
          </p:cNvPicPr>
          <p:nvPr/>
        </p:nvPicPr>
        <p:blipFill>
          <a:blip r:embed="rId5"/>
          <a:stretch>
            <a:fillRect/>
          </a:stretch>
        </p:blipFill>
        <p:spPr>
          <a:xfrm>
            <a:off x="1993260" y="2444019"/>
            <a:ext cx="4878409" cy="1751224"/>
          </a:xfrm>
          <a:prstGeom prst="rect">
            <a:avLst/>
          </a:prstGeom>
        </p:spPr>
      </p:pic>
      <p:pic>
        <p:nvPicPr>
          <p:cNvPr id="14" name="Picture 13">
            <a:extLst>
              <a:ext uri="{FF2B5EF4-FFF2-40B4-BE49-F238E27FC236}">
                <a16:creationId xmlns:a16="http://schemas.microsoft.com/office/drawing/2014/main" id="{804A43D1-7849-7DAC-3197-8F1C5D045ED9}"/>
              </a:ext>
            </a:extLst>
          </p:cNvPr>
          <p:cNvPicPr>
            <a:picLocks noChangeAspect="1"/>
          </p:cNvPicPr>
          <p:nvPr/>
        </p:nvPicPr>
        <p:blipFill rotWithShape="1">
          <a:blip r:embed="rId6"/>
          <a:srcRect r="71214"/>
          <a:stretch/>
        </p:blipFill>
        <p:spPr>
          <a:xfrm>
            <a:off x="6988011" y="2444019"/>
            <a:ext cx="2330184" cy="4288556"/>
          </a:xfrm>
          <a:prstGeom prst="rect">
            <a:avLst/>
          </a:prstGeom>
        </p:spPr>
      </p:pic>
      <p:pic>
        <p:nvPicPr>
          <p:cNvPr id="16" name="Picture 15">
            <a:extLst>
              <a:ext uri="{FF2B5EF4-FFF2-40B4-BE49-F238E27FC236}">
                <a16:creationId xmlns:a16="http://schemas.microsoft.com/office/drawing/2014/main" id="{A3E408E5-8E9E-872E-3DFA-8B93B2D24C88}"/>
              </a:ext>
            </a:extLst>
          </p:cNvPr>
          <p:cNvPicPr>
            <a:picLocks noChangeAspect="1"/>
          </p:cNvPicPr>
          <p:nvPr/>
        </p:nvPicPr>
        <p:blipFill>
          <a:blip r:embed="rId7"/>
          <a:stretch>
            <a:fillRect/>
          </a:stretch>
        </p:blipFill>
        <p:spPr>
          <a:xfrm>
            <a:off x="2371849" y="4357083"/>
            <a:ext cx="4121230" cy="2339076"/>
          </a:xfrm>
          <a:prstGeom prst="rect">
            <a:avLst/>
          </a:prstGeom>
        </p:spPr>
      </p:pic>
    </p:spTree>
    <p:extLst>
      <p:ext uri="{BB962C8B-B14F-4D97-AF65-F5344CB8AC3E}">
        <p14:creationId xmlns:p14="http://schemas.microsoft.com/office/powerpoint/2010/main" val="1625541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3" y="1241376"/>
            <a:ext cx="10939454" cy="1938992"/>
          </a:xfrm>
          <a:prstGeom prst="rect">
            <a:avLst/>
          </a:prstGeom>
          <a:noFill/>
        </p:spPr>
        <p:txBody>
          <a:bodyPr wrap="square" rtlCol="0">
            <a:spAutoFit/>
          </a:bodyPr>
          <a:lstStyle/>
          <a:p>
            <a:r>
              <a:rPr lang="en-US" sz="2400" dirty="0">
                <a:solidFill>
                  <a:schemeClr val="bg1"/>
                </a:solidFill>
                <a:latin typeface="Montserrat Light" panose="00000400000000000000" pitchFamily="2" charset="0"/>
                <a:ea typeface="Roboto" panose="02000000000000000000" pitchFamily="2" charset="0"/>
              </a:rPr>
              <a:t>There are many aspects of improvement we can do to our app in near future such as - Integrating log in system, notification system, enhanced UI, various platform versions (Android, iOS, Windows, MacOS) and lastly include machine learning to optimize the tasks and time etc. The possibilities are endless.</a:t>
            </a:r>
          </a:p>
        </p:txBody>
      </p:sp>
      <p:sp>
        <p:nvSpPr>
          <p:cNvPr id="2" name="TextBox 1">
            <a:extLst>
              <a:ext uri="{FF2B5EF4-FFF2-40B4-BE49-F238E27FC236}">
                <a16:creationId xmlns:a16="http://schemas.microsoft.com/office/drawing/2014/main" id="{CC0D346B-604B-0616-6E2A-02506FF8A1DC}"/>
              </a:ext>
            </a:extLst>
          </p:cNvPr>
          <p:cNvSpPr txBox="1"/>
          <p:nvPr/>
        </p:nvSpPr>
        <p:spPr>
          <a:xfrm>
            <a:off x="605318" y="595045"/>
            <a:ext cx="3369833"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Future Scope</a:t>
            </a:r>
          </a:p>
        </p:txBody>
      </p:sp>
      <p:pic>
        <p:nvPicPr>
          <p:cNvPr id="4098" name="Picture 2" descr="Global Tile Cutting Equipment Market Future Scope, Demands and Projected  Industry Growths to 2030">
            <a:extLst>
              <a:ext uri="{FF2B5EF4-FFF2-40B4-BE49-F238E27FC236}">
                <a16:creationId xmlns:a16="http://schemas.microsoft.com/office/drawing/2014/main" id="{68DCCB05-9A52-E5E7-8B57-F1A66E4EA8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3293" y="3182512"/>
            <a:ext cx="5205413" cy="34702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A1A0DD58-ECF6-BD65-1C42-DBFC7DE014A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096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098"/>
                                        </p:tgtEl>
                                        <p:attrNameLst>
                                          <p:attrName>style.visibility</p:attrName>
                                        </p:attrNameLst>
                                      </p:cBhvr>
                                      <p:to>
                                        <p:strVal val="visible"/>
                                      </p:to>
                                    </p:set>
                                    <p:animEffect transition="in" filter="fade">
                                      <p:cBhvr>
                                        <p:cTn id="17"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3" y="1241376"/>
            <a:ext cx="10939454" cy="1938992"/>
          </a:xfrm>
          <a:prstGeom prst="rect">
            <a:avLst/>
          </a:prstGeom>
          <a:noFill/>
        </p:spPr>
        <p:txBody>
          <a:bodyPr wrap="square" rtlCol="0">
            <a:spAutoFit/>
          </a:bodyPr>
          <a:lstStyle/>
          <a:p>
            <a:r>
              <a:rPr lang="en-US" sz="2400" dirty="0">
                <a:solidFill>
                  <a:schemeClr val="bg1"/>
                </a:solidFill>
                <a:latin typeface="Montserrat Light" panose="00000400000000000000" pitchFamily="2" charset="0"/>
                <a:ea typeface="Roboto" panose="02000000000000000000" pitchFamily="2" charset="0"/>
              </a:rPr>
              <a:t>In summary, </a:t>
            </a:r>
            <a:r>
              <a:rPr lang="en-US" sz="2400" dirty="0" err="1">
                <a:solidFill>
                  <a:schemeClr val="bg1"/>
                </a:solidFill>
                <a:latin typeface="Montserrat Light" panose="00000400000000000000" pitchFamily="2" charset="0"/>
                <a:ea typeface="Roboto" panose="02000000000000000000" pitchFamily="2" charset="0"/>
              </a:rPr>
              <a:t>BlockToDo</a:t>
            </a:r>
            <a:r>
              <a:rPr lang="en-US" sz="2400" dirty="0">
                <a:solidFill>
                  <a:schemeClr val="bg1"/>
                </a:solidFill>
                <a:latin typeface="Montserrat Light" panose="00000400000000000000" pitchFamily="2" charset="0"/>
                <a:ea typeface="Roboto" panose="02000000000000000000" pitchFamily="2" charset="0"/>
              </a:rPr>
              <a:t> is a promising task management application that brings simplicity and efficiency to daily planning. Overall our app will make its user more productive and efficient on their everyday tasks. And our plan is to make </a:t>
            </a:r>
            <a:r>
              <a:rPr lang="en-US" sz="2400" dirty="0" err="1">
                <a:solidFill>
                  <a:schemeClr val="bg1"/>
                </a:solidFill>
                <a:latin typeface="Montserrat Light" panose="00000400000000000000" pitchFamily="2" charset="0"/>
                <a:ea typeface="Roboto" panose="02000000000000000000" pitchFamily="2" charset="0"/>
              </a:rPr>
              <a:t>BlockToDo</a:t>
            </a:r>
            <a:r>
              <a:rPr lang="en-US" sz="2400" dirty="0">
                <a:solidFill>
                  <a:schemeClr val="bg1"/>
                </a:solidFill>
                <a:latin typeface="Montserrat Light" panose="00000400000000000000" pitchFamily="2" charset="0"/>
                <a:ea typeface="Roboto" panose="02000000000000000000" pitchFamily="2" charset="0"/>
              </a:rPr>
              <a:t> helpful for you in more ways, keeping things simple and easy.</a:t>
            </a:r>
          </a:p>
        </p:txBody>
      </p:sp>
      <p:sp>
        <p:nvSpPr>
          <p:cNvPr id="2" name="TextBox 1">
            <a:extLst>
              <a:ext uri="{FF2B5EF4-FFF2-40B4-BE49-F238E27FC236}">
                <a16:creationId xmlns:a16="http://schemas.microsoft.com/office/drawing/2014/main" id="{3D677316-E891-5129-973E-78ADA6D6356D}"/>
              </a:ext>
            </a:extLst>
          </p:cNvPr>
          <p:cNvSpPr txBox="1"/>
          <p:nvPr/>
        </p:nvSpPr>
        <p:spPr>
          <a:xfrm>
            <a:off x="605318" y="595045"/>
            <a:ext cx="2832827"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Conclusion</a:t>
            </a:r>
          </a:p>
        </p:txBody>
      </p:sp>
      <p:pic>
        <p:nvPicPr>
          <p:cNvPr id="3074" name="Picture 2" descr="Time Management Images - Free Download on Freepik">
            <a:extLst>
              <a:ext uri="{FF2B5EF4-FFF2-40B4-BE49-F238E27FC236}">
                <a16:creationId xmlns:a16="http://schemas.microsoft.com/office/drawing/2014/main" id="{3E1B5199-285E-8EC9-4BCE-7DE0584AD6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0950" y="2971144"/>
            <a:ext cx="3686175" cy="36861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AF75E288-E4D9-0BDA-ECC7-78E0434356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51B82B6-2791-95D9-75EB-DEA9BFE899F5}"/>
              </a:ext>
            </a:extLst>
          </p:cNvPr>
          <p:cNvSpPr txBox="1"/>
          <p:nvPr/>
        </p:nvSpPr>
        <p:spPr>
          <a:xfrm>
            <a:off x="605318" y="5949433"/>
            <a:ext cx="10939454" cy="707886"/>
          </a:xfrm>
          <a:prstGeom prst="rect">
            <a:avLst/>
          </a:prstGeom>
          <a:noFill/>
        </p:spPr>
        <p:txBody>
          <a:bodyPr wrap="square" rtlCol="0">
            <a:spAutoFit/>
          </a:bodyPr>
          <a:lstStyle/>
          <a:p>
            <a:r>
              <a:rPr lang="en-US" sz="2000" dirty="0">
                <a:solidFill>
                  <a:schemeClr val="bg1"/>
                </a:solidFill>
                <a:latin typeface="Montserrat Medium" panose="00000600000000000000" pitchFamily="2" charset="0"/>
                <a:ea typeface="Roboto" panose="02000000000000000000" pitchFamily="2" charset="0"/>
              </a:rPr>
              <a:t>Source Code:</a:t>
            </a:r>
          </a:p>
          <a:p>
            <a:r>
              <a:rPr lang="en-US" sz="2000" dirty="0">
                <a:solidFill>
                  <a:schemeClr val="bg1"/>
                </a:solidFill>
                <a:latin typeface="Montserrat Light" panose="00000400000000000000" pitchFamily="2" charset="0"/>
                <a:ea typeface="Roboto" panose="02000000000000000000" pitchFamily="2" charset="0"/>
              </a:rPr>
              <a:t>https://github.com/kabbotalukder/CSE-1122-Project</a:t>
            </a:r>
          </a:p>
        </p:txBody>
      </p:sp>
    </p:spTree>
    <p:extLst>
      <p:ext uri="{BB962C8B-B14F-4D97-AF65-F5344CB8AC3E}">
        <p14:creationId xmlns:p14="http://schemas.microsoft.com/office/powerpoint/2010/main" val="3178300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animEffect transition="in" filter="fade">
                                      <p:cBhvr>
                                        <p:cTn id="17" dur="500"/>
                                        <p:tgtEl>
                                          <p:spTgt spid="307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2" name="TextBox 1">
            <a:extLst>
              <a:ext uri="{FF2B5EF4-FFF2-40B4-BE49-F238E27FC236}">
                <a16:creationId xmlns:a16="http://schemas.microsoft.com/office/drawing/2014/main" id="{3D677316-E891-5129-973E-78ADA6D6356D}"/>
              </a:ext>
            </a:extLst>
          </p:cNvPr>
          <p:cNvSpPr txBox="1"/>
          <p:nvPr/>
        </p:nvSpPr>
        <p:spPr>
          <a:xfrm>
            <a:off x="3210434" y="2274838"/>
            <a:ext cx="5771132" cy="1938992"/>
          </a:xfrm>
          <a:prstGeom prst="rect">
            <a:avLst/>
          </a:prstGeom>
          <a:noFill/>
        </p:spPr>
        <p:txBody>
          <a:bodyPr wrap="none" rtlCol="0">
            <a:spAutoFit/>
          </a:bodyPr>
          <a:lstStyle/>
          <a:p>
            <a:r>
              <a:rPr lang="en-US" sz="3200" dirty="0">
                <a:solidFill>
                  <a:schemeClr val="bg1"/>
                </a:solidFill>
                <a:latin typeface="Montserrat SemiBold" panose="00000700000000000000" pitchFamily="2" charset="0"/>
                <a:ea typeface="Roboto" panose="02000000000000000000" pitchFamily="2" charset="0"/>
              </a:rPr>
              <a:t>“</a:t>
            </a:r>
            <a:r>
              <a:rPr lang="en-US" sz="3200" dirty="0">
                <a:solidFill>
                  <a:schemeClr val="bg1"/>
                </a:solidFill>
                <a:latin typeface="Montserrat Light" panose="00000400000000000000" pitchFamily="2" charset="0"/>
                <a:ea typeface="Roboto" panose="02000000000000000000" pitchFamily="2" charset="0"/>
              </a:rPr>
              <a:t>Let’s go invent tomorrow</a:t>
            </a:r>
          </a:p>
          <a:p>
            <a:r>
              <a:rPr lang="en-US" sz="3200" dirty="0">
                <a:solidFill>
                  <a:schemeClr val="bg1"/>
                </a:solidFill>
                <a:latin typeface="Montserrat Light" panose="00000400000000000000" pitchFamily="2" charset="0"/>
                <a:ea typeface="Roboto" panose="02000000000000000000" pitchFamily="2" charset="0"/>
              </a:rPr>
              <a:t>instead of worrying about</a:t>
            </a:r>
          </a:p>
          <a:p>
            <a:r>
              <a:rPr lang="en-US" sz="3200" dirty="0">
                <a:solidFill>
                  <a:schemeClr val="bg1"/>
                </a:solidFill>
                <a:latin typeface="Montserrat Light" panose="00000400000000000000" pitchFamily="2" charset="0"/>
                <a:ea typeface="Roboto" panose="02000000000000000000" pitchFamily="2" charset="0"/>
              </a:rPr>
              <a:t>what happened yesterday.</a:t>
            </a:r>
            <a:r>
              <a:rPr lang="en-US" sz="3200" dirty="0">
                <a:solidFill>
                  <a:schemeClr val="bg1"/>
                </a:solidFill>
                <a:latin typeface="Montserrat SemiBold" panose="00000700000000000000" pitchFamily="2" charset="0"/>
                <a:ea typeface="Roboto" panose="02000000000000000000" pitchFamily="2" charset="0"/>
              </a:rPr>
              <a:t>”</a:t>
            </a:r>
          </a:p>
          <a:p>
            <a:endParaRPr lang="en-US" sz="2400" dirty="0">
              <a:solidFill>
                <a:schemeClr val="bg1"/>
              </a:solidFill>
              <a:latin typeface="Montserrat SemiBold" panose="00000700000000000000" pitchFamily="2" charset="0"/>
              <a:ea typeface="Roboto" panose="02000000000000000000" pitchFamily="2" charset="0"/>
            </a:endParaRPr>
          </a:p>
        </p:txBody>
      </p:sp>
      <p:pic>
        <p:nvPicPr>
          <p:cNvPr id="8" name="Picture 2">
            <a:extLst>
              <a:ext uri="{FF2B5EF4-FFF2-40B4-BE49-F238E27FC236}">
                <a16:creationId xmlns:a16="http://schemas.microsoft.com/office/drawing/2014/main" id="{AF75E288-E4D9-0BDA-ECC7-78E0434356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221C91F-5200-9E17-2187-F47437C2C0D0}"/>
              </a:ext>
            </a:extLst>
          </p:cNvPr>
          <p:cNvSpPr txBox="1"/>
          <p:nvPr/>
        </p:nvSpPr>
        <p:spPr>
          <a:xfrm>
            <a:off x="3210434" y="2274838"/>
            <a:ext cx="1790875" cy="2246769"/>
          </a:xfrm>
          <a:prstGeom prst="rect">
            <a:avLst/>
          </a:prstGeom>
          <a:noFill/>
        </p:spPr>
        <p:txBody>
          <a:bodyPr wrap="none" rtlCol="0">
            <a:spAutoFit/>
          </a:bodyPr>
          <a:lstStyle/>
          <a:p>
            <a:endParaRPr lang="en-US" sz="3200" dirty="0">
              <a:solidFill>
                <a:schemeClr val="bg1"/>
              </a:solidFill>
              <a:latin typeface="Montserrat SemiBold" panose="00000700000000000000" pitchFamily="2" charset="0"/>
              <a:ea typeface="Roboto" panose="02000000000000000000" pitchFamily="2" charset="0"/>
            </a:endParaRPr>
          </a:p>
          <a:p>
            <a:endParaRPr lang="en-US" sz="3200" dirty="0">
              <a:solidFill>
                <a:schemeClr val="bg1"/>
              </a:solidFill>
              <a:latin typeface="Montserrat SemiBold" panose="00000700000000000000" pitchFamily="2" charset="0"/>
              <a:ea typeface="Roboto" panose="02000000000000000000" pitchFamily="2" charset="0"/>
            </a:endParaRPr>
          </a:p>
          <a:p>
            <a:endParaRPr lang="en-US" sz="3200" dirty="0">
              <a:solidFill>
                <a:schemeClr val="bg1"/>
              </a:solidFill>
              <a:latin typeface="Montserrat SemiBold" panose="00000700000000000000" pitchFamily="2" charset="0"/>
              <a:ea typeface="Roboto" panose="02000000000000000000" pitchFamily="2" charset="0"/>
            </a:endParaRPr>
          </a:p>
          <a:p>
            <a:endParaRPr lang="en-US" sz="2400" dirty="0">
              <a:solidFill>
                <a:schemeClr val="bg1"/>
              </a:solidFill>
              <a:latin typeface="Montserrat SemiBold" panose="00000700000000000000" pitchFamily="2" charset="0"/>
              <a:ea typeface="Roboto" panose="02000000000000000000" pitchFamily="2" charset="0"/>
            </a:endParaRPr>
          </a:p>
          <a:p>
            <a:r>
              <a:rPr lang="en-US" sz="2000" dirty="0">
                <a:solidFill>
                  <a:schemeClr val="bg1"/>
                </a:solidFill>
                <a:latin typeface="Montserrat Light" panose="00000400000000000000" pitchFamily="2" charset="0"/>
                <a:ea typeface="Roboto" panose="02000000000000000000" pitchFamily="2" charset="0"/>
              </a:rPr>
              <a:t> – Steve Jobs</a:t>
            </a:r>
          </a:p>
        </p:txBody>
      </p:sp>
    </p:spTree>
    <p:extLst>
      <p:ext uri="{BB962C8B-B14F-4D97-AF65-F5344CB8AC3E}">
        <p14:creationId xmlns:p14="http://schemas.microsoft.com/office/powerpoint/2010/main" val="4232886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7" name="TextBox 6">
            <a:extLst>
              <a:ext uri="{FF2B5EF4-FFF2-40B4-BE49-F238E27FC236}">
                <a16:creationId xmlns:a16="http://schemas.microsoft.com/office/drawing/2014/main" id="{6C096269-D1F0-2F06-0168-5BBDEE6C412D}"/>
              </a:ext>
            </a:extLst>
          </p:cNvPr>
          <p:cNvSpPr txBox="1"/>
          <p:nvPr/>
        </p:nvSpPr>
        <p:spPr>
          <a:xfrm>
            <a:off x="4598636" y="3075057"/>
            <a:ext cx="2994731" cy="707886"/>
          </a:xfrm>
          <a:prstGeom prst="rect">
            <a:avLst/>
          </a:prstGeom>
          <a:noFill/>
        </p:spPr>
        <p:txBody>
          <a:bodyPr wrap="none" rtlCol="0">
            <a:spAutoFit/>
          </a:bodyPr>
          <a:lstStyle/>
          <a:p>
            <a:pPr algn="ctr"/>
            <a:r>
              <a:rPr lang="en-US" sz="4000" dirty="0">
                <a:solidFill>
                  <a:schemeClr val="bg1"/>
                </a:solidFill>
                <a:latin typeface="Montserrat SemiBold" panose="00000700000000000000" pitchFamily="2" charset="0"/>
                <a:ea typeface="Roboto" panose="02000000000000000000" pitchFamily="2" charset="0"/>
              </a:rPr>
              <a:t>Thank You</a:t>
            </a:r>
          </a:p>
        </p:txBody>
      </p:sp>
      <p:pic>
        <p:nvPicPr>
          <p:cNvPr id="3" name="Picture 2">
            <a:extLst>
              <a:ext uri="{FF2B5EF4-FFF2-40B4-BE49-F238E27FC236}">
                <a16:creationId xmlns:a16="http://schemas.microsoft.com/office/drawing/2014/main" id="{527E1E17-90AC-2041-032A-F487FD01EF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9883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grpSp>
        <p:nvGrpSpPr>
          <p:cNvPr id="7" name="Group 6">
            <a:extLst>
              <a:ext uri="{FF2B5EF4-FFF2-40B4-BE49-F238E27FC236}">
                <a16:creationId xmlns:a16="http://schemas.microsoft.com/office/drawing/2014/main" id="{5D9DDFB9-8730-80D8-EBBC-A079E8E901D5}"/>
              </a:ext>
            </a:extLst>
          </p:cNvPr>
          <p:cNvGrpSpPr/>
          <p:nvPr/>
        </p:nvGrpSpPr>
        <p:grpSpPr>
          <a:xfrm>
            <a:off x="3405197" y="547420"/>
            <a:ext cx="5381601" cy="1169551"/>
            <a:chOff x="3405197" y="2521059"/>
            <a:chExt cx="5381601" cy="1169551"/>
          </a:xfrm>
        </p:grpSpPr>
        <p:sp>
          <p:nvSpPr>
            <p:cNvPr id="3" name="TextBox 2">
              <a:extLst>
                <a:ext uri="{FF2B5EF4-FFF2-40B4-BE49-F238E27FC236}">
                  <a16:creationId xmlns:a16="http://schemas.microsoft.com/office/drawing/2014/main" id="{E70DF3D4-0538-C16F-B68E-E07FE3CCE910}"/>
                </a:ext>
              </a:extLst>
            </p:cNvPr>
            <p:cNvSpPr txBox="1"/>
            <p:nvPr/>
          </p:nvSpPr>
          <p:spPr>
            <a:xfrm>
              <a:off x="3405197" y="3167390"/>
              <a:ext cx="5381601" cy="523220"/>
            </a:xfrm>
            <a:prstGeom prst="rect">
              <a:avLst/>
            </a:prstGeom>
            <a:noFill/>
          </p:spPr>
          <p:txBody>
            <a:bodyPr wrap="square" rtlCol="0">
              <a:spAutoFit/>
            </a:bodyPr>
            <a:lstStyle/>
            <a:p>
              <a:pPr algn="ctr"/>
              <a:r>
                <a:rPr lang="en-US" sz="2800" dirty="0">
                  <a:solidFill>
                    <a:schemeClr val="bg1"/>
                  </a:solidFill>
                  <a:latin typeface="Montserrat Medium" panose="00000600000000000000" pitchFamily="2" charset="0"/>
                  <a:ea typeface="Roboto" panose="02000000000000000000" pitchFamily="2" charset="0"/>
                </a:rPr>
                <a:t>Course: CSE-1122</a:t>
              </a:r>
            </a:p>
          </p:txBody>
        </p:sp>
        <p:sp>
          <p:nvSpPr>
            <p:cNvPr id="4" name="TextBox 3">
              <a:extLst>
                <a:ext uri="{FF2B5EF4-FFF2-40B4-BE49-F238E27FC236}">
                  <a16:creationId xmlns:a16="http://schemas.microsoft.com/office/drawing/2014/main" id="{E4EC3F8A-1CEB-98A6-DDE8-D679DDBAE9F4}"/>
                </a:ext>
              </a:extLst>
            </p:cNvPr>
            <p:cNvSpPr txBox="1"/>
            <p:nvPr/>
          </p:nvSpPr>
          <p:spPr>
            <a:xfrm>
              <a:off x="3405197" y="2521059"/>
              <a:ext cx="5381601" cy="646331"/>
            </a:xfrm>
            <a:prstGeom prst="rect">
              <a:avLst/>
            </a:prstGeom>
            <a:noFill/>
          </p:spPr>
          <p:txBody>
            <a:bodyPr wrap="square" rtlCol="0">
              <a:spAutoFit/>
            </a:bodyPr>
            <a:lstStyle/>
            <a:p>
              <a:pPr algn="ctr"/>
              <a:r>
                <a:rPr lang="en-US" sz="3600" dirty="0">
                  <a:solidFill>
                    <a:schemeClr val="bg1"/>
                  </a:solidFill>
                  <a:latin typeface="Montserrat Medium" panose="00000600000000000000" pitchFamily="2" charset="0"/>
                  <a:ea typeface="Roboto" panose="02000000000000000000" pitchFamily="2" charset="0"/>
                </a:rPr>
                <a:t>Project: Block </a:t>
              </a:r>
              <a:r>
                <a:rPr lang="en-US" sz="3600" dirty="0" err="1">
                  <a:solidFill>
                    <a:schemeClr val="bg1"/>
                  </a:solidFill>
                  <a:latin typeface="Montserrat Medium" panose="00000600000000000000" pitchFamily="2" charset="0"/>
                  <a:ea typeface="Roboto" panose="02000000000000000000" pitchFamily="2" charset="0"/>
                </a:rPr>
                <a:t>ToDo</a:t>
              </a:r>
              <a:endParaRPr lang="en-US" sz="3600" dirty="0">
                <a:solidFill>
                  <a:schemeClr val="bg1"/>
                </a:solidFill>
                <a:latin typeface="Montserrat Medium" panose="00000600000000000000" pitchFamily="2" charset="0"/>
                <a:ea typeface="Roboto" panose="02000000000000000000" pitchFamily="2" charset="0"/>
              </a:endParaRPr>
            </a:p>
          </p:txBody>
        </p:sp>
      </p:grpSp>
      <p:sp>
        <p:nvSpPr>
          <p:cNvPr id="6" name="TextBox 5">
            <a:extLst>
              <a:ext uri="{FF2B5EF4-FFF2-40B4-BE49-F238E27FC236}">
                <a16:creationId xmlns:a16="http://schemas.microsoft.com/office/drawing/2014/main" id="{54B14BB5-59B5-1CC8-5F8E-57157A8268CF}"/>
              </a:ext>
            </a:extLst>
          </p:cNvPr>
          <p:cNvSpPr txBox="1"/>
          <p:nvPr/>
        </p:nvSpPr>
        <p:spPr>
          <a:xfrm>
            <a:off x="3405197" y="4987141"/>
            <a:ext cx="5381601" cy="1323439"/>
          </a:xfrm>
          <a:prstGeom prst="rect">
            <a:avLst/>
          </a:prstGeom>
          <a:noFill/>
        </p:spPr>
        <p:txBody>
          <a:bodyPr wrap="square" rtlCol="0">
            <a:spAutoFit/>
          </a:bodyPr>
          <a:lstStyle/>
          <a:p>
            <a:pPr algn="ctr"/>
            <a:r>
              <a:rPr lang="en-US" sz="1600" dirty="0">
                <a:solidFill>
                  <a:schemeClr val="bg1"/>
                </a:solidFill>
                <a:latin typeface="Montserrat Medium" panose="00000600000000000000" pitchFamily="2" charset="0"/>
                <a:ea typeface="Roboto" panose="02000000000000000000" pitchFamily="2" charset="0"/>
              </a:rPr>
              <a:t>Submitted to-</a:t>
            </a:r>
          </a:p>
          <a:p>
            <a:pPr algn="ctr"/>
            <a:r>
              <a:rPr lang="en-US" sz="2800" dirty="0">
                <a:solidFill>
                  <a:schemeClr val="bg1"/>
                </a:solidFill>
                <a:latin typeface="Montserrat Medium" panose="00000600000000000000" pitchFamily="2" charset="0"/>
                <a:ea typeface="Roboto" panose="02000000000000000000" pitchFamily="2" charset="0"/>
              </a:rPr>
              <a:t>Mohammad Shahin Uddin</a:t>
            </a:r>
          </a:p>
          <a:p>
            <a:pPr algn="ctr"/>
            <a:r>
              <a:rPr lang="en-US" b="0" i="0" dirty="0">
                <a:solidFill>
                  <a:srgbClr val="E4E6EB"/>
                </a:solidFill>
                <a:effectLst/>
                <a:latin typeface="Montserrat Light" panose="00000400000000000000" pitchFamily="2" charset="0"/>
              </a:rPr>
              <a:t>Lecturer, Adjunct Faculty</a:t>
            </a:r>
          </a:p>
          <a:p>
            <a:pPr algn="ctr"/>
            <a:r>
              <a:rPr lang="en-US" dirty="0">
                <a:solidFill>
                  <a:srgbClr val="E4E6EB"/>
                </a:solidFill>
                <a:latin typeface="Montserrat Light" panose="00000400000000000000" pitchFamily="2" charset="0"/>
                <a:ea typeface="Roboto" panose="02000000000000000000" pitchFamily="2" charset="0"/>
              </a:rPr>
              <a:t>Dept. of CSE, IIUC</a:t>
            </a:r>
            <a:endParaRPr lang="en-US" dirty="0">
              <a:solidFill>
                <a:schemeClr val="bg1"/>
              </a:solidFill>
              <a:latin typeface="Montserrat Light" panose="00000400000000000000" pitchFamily="2" charset="0"/>
              <a:ea typeface="Roboto" panose="02000000000000000000" pitchFamily="2" charset="0"/>
            </a:endParaRPr>
          </a:p>
        </p:txBody>
      </p:sp>
      <p:sp>
        <p:nvSpPr>
          <p:cNvPr id="8" name="TextBox 7">
            <a:extLst>
              <a:ext uri="{FF2B5EF4-FFF2-40B4-BE49-F238E27FC236}">
                <a16:creationId xmlns:a16="http://schemas.microsoft.com/office/drawing/2014/main" id="{D7A95680-C677-E42A-A6DA-E8CEE4772453}"/>
              </a:ext>
            </a:extLst>
          </p:cNvPr>
          <p:cNvSpPr txBox="1"/>
          <p:nvPr/>
        </p:nvSpPr>
        <p:spPr>
          <a:xfrm>
            <a:off x="3405197" y="2444115"/>
            <a:ext cx="5381601" cy="1815882"/>
          </a:xfrm>
          <a:prstGeom prst="rect">
            <a:avLst/>
          </a:prstGeom>
          <a:noFill/>
        </p:spPr>
        <p:txBody>
          <a:bodyPr wrap="square" rtlCol="0">
            <a:spAutoFit/>
          </a:bodyPr>
          <a:lstStyle/>
          <a:p>
            <a:pPr algn="ctr"/>
            <a:r>
              <a:rPr lang="en-US" sz="1600" dirty="0">
                <a:solidFill>
                  <a:schemeClr val="bg1"/>
                </a:solidFill>
                <a:latin typeface="Montserrat Medium" panose="00000600000000000000" pitchFamily="2" charset="0"/>
                <a:ea typeface="Roboto" panose="02000000000000000000" pitchFamily="2" charset="0"/>
              </a:rPr>
              <a:t>Team Members-</a:t>
            </a:r>
          </a:p>
          <a:p>
            <a:pPr algn="ctr"/>
            <a:r>
              <a:rPr lang="en-US" sz="2400" dirty="0" err="1">
                <a:solidFill>
                  <a:schemeClr val="bg1"/>
                </a:solidFill>
                <a:latin typeface="Montserrat Light" panose="00000400000000000000" pitchFamily="2" charset="0"/>
                <a:ea typeface="Roboto" panose="02000000000000000000" pitchFamily="2" charset="0"/>
              </a:rPr>
              <a:t>Tamizullah</a:t>
            </a:r>
            <a:r>
              <a:rPr lang="en-US" sz="2400" dirty="0">
                <a:solidFill>
                  <a:schemeClr val="bg1"/>
                </a:solidFill>
                <a:latin typeface="Montserrat Light" panose="00000400000000000000" pitchFamily="2" charset="0"/>
                <a:ea typeface="Roboto" panose="02000000000000000000" pitchFamily="2" charset="0"/>
              </a:rPr>
              <a:t> Kabbo (C233263)</a:t>
            </a:r>
          </a:p>
          <a:p>
            <a:pPr algn="ctr"/>
            <a:r>
              <a:rPr lang="en-US" sz="2400" dirty="0" err="1">
                <a:solidFill>
                  <a:schemeClr val="bg1"/>
                </a:solidFill>
                <a:latin typeface="Montserrat Light" panose="00000400000000000000" pitchFamily="2" charset="0"/>
                <a:ea typeface="Roboto" panose="02000000000000000000" pitchFamily="2" charset="0"/>
              </a:rPr>
              <a:t>Tawsif</a:t>
            </a:r>
            <a:r>
              <a:rPr lang="en-US" sz="2400" dirty="0">
                <a:solidFill>
                  <a:schemeClr val="bg1"/>
                </a:solidFill>
                <a:latin typeface="Montserrat Light" panose="00000400000000000000" pitchFamily="2" charset="0"/>
                <a:ea typeface="Roboto" panose="02000000000000000000" pitchFamily="2" charset="0"/>
              </a:rPr>
              <a:t> </a:t>
            </a:r>
            <a:r>
              <a:rPr lang="en-US" sz="2400" dirty="0" err="1">
                <a:solidFill>
                  <a:schemeClr val="bg1"/>
                </a:solidFill>
                <a:latin typeface="Montserrat Light" panose="00000400000000000000" pitchFamily="2" charset="0"/>
                <a:ea typeface="Roboto" panose="02000000000000000000" pitchFamily="2" charset="0"/>
              </a:rPr>
              <a:t>Ahemd</a:t>
            </a:r>
            <a:r>
              <a:rPr lang="en-US" sz="2400" dirty="0">
                <a:solidFill>
                  <a:schemeClr val="bg1"/>
                </a:solidFill>
                <a:latin typeface="Montserrat Light" panose="00000400000000000000" pitchFamily="2" charset="0"/>
                <a:ea typeface="Roboto" panose="02000000000000000000" pitchFamily="2" charset="0"/>
              </a:rPr>
              <a:t> (C233261)</a:t>
            </a:r>
          </a:p>
          <a:p>
            <a:pPr algn="ctr"/>
            <a:r>
              <a:rPr lang="en-US" sz="2400" dirty="0">
                <a:solidFill>
                  <a:schemeClr val="bg1"/>
                </a:solidFill>
                <a:latin typeface="Montserrat Light" panose="00000400000000000000" pitchFamily="2" charset="0"/>
                <a:ea typeface="Roboto" panose="02000000000000000000" pitchFamily="2" charset="0"/>
              </a:rPr>
              <a:t>Shahriar Kabir (C233194)</a:t>
            </a:r>
          </a:p>
          <a:p>
            <a:pPr algn="ctr"/>
            <a:r>
              <a:rPr lang="en-US" sz="2400" dirty="0" err="1">
                <a:solidFill>
                  <a:schemeClr val="bg1"/>
                </a:solidFill>
                <a:latin typeface="Montserrat Light" panose="00000400000000000000" pitchFamily="2" charset="0"/>
                <a:ea typeface="Roboto" panose="02000000000000000000" pitchFamily="2" charset="0"/>
              </a:rPr>
              <a:t>Tasbir</a:t>
            </a:r>
            <a:r>
              <a:rPr lang="en-US" sz="2400" dirty="0">
                <a:solidFill>
                  <a:schemeClr val="bg1"/>
                </a:solidFill>
                <a:latin typeface="Montserrat Light" panose="00000400000000000000" pitchFamily="2" charset="0"/>
                <a:ea typeface="Roboto" panose="02000000000000000000" pitchFamily="2" charset="0"/>
              </a:rPr>
              <a:t> Ahmed (C233265)</a:t>
            </a:r>
          </a:p>
        </p:txBody>
      </p:sp>
      <p:pic>
        <p:nvPicPr>
          <p:cNvPr id="10" name="Picture 2">
            <a:extLst>
              <a:ext uri="{FF2B5EF4-FFF2-40B4-BE49-F238E27FC236}">
                <a16:creationId xmlns:a16="http://schemas.microsoft.com/office/drawing/2014/main" id="{01D4F522-8D38-F003-D688-4F4B5A1386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470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3" y="1382256"/>
            <a:ext cx="10939453" cy="1569660"/>
          </a:xfrm>
          <a:prstGeom prst="rect">
            <a:avLst/>
          </a:prstGeom>
          <a:noFill/>
        </p:spPr>
        <p:txBody>
          <a:bodyPr wrap="square" rtlCol="0">
            <a:spAutoFit/>
          </a:bodyPr>
          <a:lstStyle/>
          <a:p>
            <a:r>
              <a:rPr lang="en-US" sz="2400" dirty="0" err="1">
                <a:solidFill>
                  <a:schemeClr val="bg1"/>
                </a:solidFill>
                <a:latin typeface="Montserrat Light" panose="00000400000000000000" pitchFamily="2" charset="0"/>
                <a:ea typeface="Roboto" panose="02000000000000000000" pitchFamily="2" charset="0"/>
              </a:rPr>
              <a:t>BlockToDo</a:t>
            </a:r>
            <a:r>
              <a:rPr lang="en-US" sz="2400" dirty="0">
                <a:solidFill>
                  <a:schemeClr val="bg1"/>
                </a:solidFill>
                <a:latin typeface="Montserrat Light" panose="00000400000000000000" pitchFamily="2" charset="0"/>
                <a:ea typeface="Roboto" panose="02000000000000000000" pitchFamily="2" charset="0"/>
              </a:rPr>
              <a:t> is a user-friendly task manager that helps you boost productivity by organizing your day into blocks of focused time. With real-time tracking and a simple interface, it's designed to unblock your productivity and make you more efficient in daily life.</a:t>
            </a:r>
          </a:p>
        </p:txBody>
      </p:sp>
      <p:sp>
        <p:nvSpPr>
          <p:cNvPr id="2" name="TextBox 1">
            <a:extLst>
              <a:ext uri="{FF2B5EF4-FFF2-40B4-BE49-F238E27FC236}">
                <a16:creationId xmlns:a16="http://schemas.microsoft.com/office/drawing/2014/main" id="{5D25F208-E11B-D7A5-EA2F-177A74534296}"/>
              </a:ext>
            </a:extLst>
          </p:cNvPr>
          <p:cNvSpPr txBox="1"/>
          <p:nvPr/>
        </p:nvSpPr>
        <p:spPr>
          <a:xfrm>
            <a:off x="605318" y="595045"/>
            <a:ext cx="3177473"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Introduction</a:t>
            </a:r>
          </a:p>
        </p:txBody>
      </p:sp>
      <p:pic>
        <p:nvPicPr>
          <p:cNvPr id="9" name="Picture 2" descr="Time Management Images - Free Download on Freepik">
            <a:extLst>
              <a:ext uri="{FF2B5EF4-FFF2-40B4-BE49-F238E27FC236}">
                <a16:creationId xmlns:a16="http://schemas.microsoft.com/office/drawing/2014/main" id="{EE4005AD-EA4B-3C71-6894-97B7D90DB2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2911" y="3061870"/>
            <a:ext cx="3686175" cy="368617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A6E908DB-D06C-3D4A-4180-F3BD44AD0D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414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4" y="1241376"/>
            <a:ext cx="10939453" cy="830997"/>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User-Friendly Interface:</a:t>
            </a:r>
          </a:p>
          <a:p>
            <a:pPr marL="342900" indent="-342900">
              <a:buFont typeface="Arial" panose="020B0604020202020204" pitchFamily="34" charset="0"/>
              <a:buChar char="•"/>
            </a:pPr>
            <a:r>
              <a:rPr lang="en-US" sz="2400" dirty="0">
                <a:solidFill>
                  <a:schemeClr val="bg1"/>
                </a:solidFill>
                <a:latin typeface="Montserrat Light" panose="00000400000000000000" pitchFamily="2" charset="0"/>
                <a:ea typeface="Roboto" panose="02000000000000000000" pitchFamily="2" charset="0"/>
              </a:rPr>
              <a:t>Intuitive and easy-to-use interface for seamless task management.</a:t>
            </a:r>
          </a:p>
        </p:txBody>
      </p:sp>
      <p:pic>
        <p:nvPicPr>
          <p:cNvPr id="6" name="Picture 5">
            <a:extLst>
              <a:ext uri="{FF2B5EF4-FFF2-40B4-BE49-F238E27FC236}">
                <a16:creationId xmlns:a16="http://schemas.microsoft.com/office/drawing/2014/main" id="{C647B10A-9452-5ED2-DD76-CF3FED7BC3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868" y="2286000"/>
            <a:ext cx="10448012" cy="4361071"/>
          </a:xfrm>
          <a:prstGeom prst="rect">
            <a:avLst/>
          </a:prstGeom>
        </p:spPr>
      </p:pic>
      <p:sp>
        <p:nvSpPr>
          <p:cNvPr id="8" name="TextBox 7">
            <a:extLst>
              <a:ext uri="{FF2B5EF4-FFF2-40B4-BE49-F238E27FC236}">
                <a16:creationId xmlns:a16="http://schemas.microsoft.com/office/drawing/2014/main" id="{729C1A14-894A-0A47-EEDD-6F4C2111ACF5}"/>
              </a:ext>
            </a:extLst>
          </p:cNvPr>
          <p:cNvSpPr txBox="1"/>
          <p:nvPr/>
        </p:nvSpPr>
        <p:spPr>
          <a:xfrm>
            <a:off x="605318" y="595045"/>
            <a:ext cx="2273379"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Features</a:t>
            </a:r>
          </a:p>
        </p:txBody>
      </p:sp>
      <p:pic>
        <p:nvPicPr>
          <p:cNvPr id="12" name="Picture 2">
            <a:extLst>
              <a:ext uri="{FF2B5EF4-FFF2-40B4-BE49-F238E27FC236}">
                <a16:creationId xmlns:a16="http://schemas.microsoft.com/office/drawing/2014/main" id="{E8A67511-7502-7015-A7D6-AA0632870B7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7822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4" y="1241376"/>
            <a:ext cx="10939453" cy="769441"/>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Task Details &amp; Time Efficiency Insights:</a:t>
            </a:r>
          </a:p>
          <a:p>
            <a:pPr marL="342900" indent="-342900">
              <a:buFont typeface="Arial" panose="020B0604020202020204" pitchFamily="34" charset="0"/>
              <a:buChar char="•"/>
            </a:pPr>
            <a:r>
              <a:rPr lang="en-US" sz="2000" dirty="0">
                <a:solidFill>
                  <a:schemeClr val="bg1"/>
                </a:solidFill>
                <a:latin typeface="Montserrat Light" panose="00000400000000000000" pitchFamily="2" charset="0"/>
                <a:ea typeface="Roboto" panose="02000000000000000000" pitchFamily="2" charset="0"/>
              </a:rPr>
              <a:t>Include details for each task, such as title, block duration, and current status.</a:t>
            </a:r>
          </a:p>
        </p:txBody>
      </p:sp>
      <p:sp>
        <p:nvSpPr>
          <p:cNvPr id="2" name="TextBox 1">
            <a:extLst>
              <a:ext uri="{FF2B5EF4-FFF2-40B4-BE49-F238E27FC236}">
                <a16:creationId xmlns:a16="http://schemas.microsoft.com/office/drawing/2014/main" id="{061B8914-37F2-33EC-1C22-D327BF8F6DF4}"/>
              </a:ext>
            </a:extLst>
          </p:cNvPr>
          <p:cNvSpPr txBox="1"/>
          <p:nvPr/>
        </p:nvSpPr>
        <p:spPr>
          <a:xfrm>
            <a:off x="605318" y="595045"/>
            <a:ext cx="2273379"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Features</a:t>
            </a:r>
          </a:p>
        </p:txBody>
      </p:sp>
      <p:pic>
        <p:nvPicPr>
          <p:cNvPr id="6" name="Picture 5">
            <a:extLst>
              <a:ext uri="{FF2B5EF4-FFF2-40B4-BE49-F238E27FC236}">
                <a16:creationId xmlns:a16="http://schemas.microsoft.com/office/drawing/2014/main" id="{3C2E0CD9-FD5D-7E70-7E7A-1F67713A04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868" y="2286000"/>
            <a:ext cx="10448012" cy="4361071"/>
          </a:xfrm>
          <a:prstGeom prst="rect">
            <a:avLst/>
          </a:prstGeom>
        </p:spPr>
      </p:pic>
      <p:sp>
        <p:nvSpPr>
          <p:cNvPr id="8" name="Rectangle 7">
            <a:extLst>
              <a:ext uri="{FF2B5EF4-FFF2-40B4-BE49-F238E27FC236}">
                <a16:creationId xmlns:a16="http://schemas.microsoft.com/office/drawing/2014/main" id="{C0C5E01D-FBF7-D5F4-ABE0-A8BBF3393241}"/>
              </a:ext>
            </a:extLst>
          </p:cNvPr>
          <p:cNvSpPr/>
          <p:nvPr/>
        </p:nvSpPr>
        <p:spPr>
          <a:xfrm>
            <a:off x="876300" y="3752850"/>
            <a:ext cx="9229725" cy="1762125"/>
          </a:xfrm>
          <a:prstGeom prst="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D637B86E-FF09-4F27-0BC4-EA4A286B01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118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4" y="1241376"/>
            <a:ext cx="10939453" cy="769441"/>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Task Details &amp; Time Efficiency Insights:</a:t>
            </a:r>
          </a:p>
          <a:p>
            <a:pPr marL="342900" indent="-342900">
              <a:buFont typeface="Arial" panose="020B0604020202020204" pitchFamily="34" charset="0"/>
              <a:buChar char="•"/>
            </a:pPr>
            <a:r>
              <a:rPr lang="en-US" sz="2000" dirty="0">
                <a:solidFill>
                  <a:schemeClr val="bg1"/>
                </a:solidFill>
                <a:latin typeface="Montserrat Light" panose="00000400000000000000" pitchFamily="2" charset="0"/>
                <a:ea typeface="Roboto" panose="02000000000000000000" pitchFamily="2" charset="0"/>
              </a:rPr>
              <a:t>Provide insights into how effectively time is utilized.</a:t>
            </a:r>
          </a:p>
        </p:txBody>
      </p:sp>
      <p:sp>
        <p:nvSpPr>
          <p:cNvPr id="2" name="TextBox 1">
            <a:extLst>
              <a:ext uri="{FF2B5EF4-FFF2-40B4-BE49-F238E27FC236}">
                <a16:creationId xmlns:a16="http://schemas.microsoft.com/office/drawing/2014/main" id="{061B8914-37F2-33EC-1C22-D327BF8F6DF4}"/>
              </a:ext>
            </a:extLst>
          </p:cNvPr>
          <p:cNvSpPr txBox="1"/>
          <p:nvPr/>
        </p:nvSpPr>
        <p:spPr>
          <a:xfrm>
            <a:off x="605318" y="595045"/>
            <a:ext cx="2273379"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Features</a:t>
            </a:r>
          </a:p>
        </p:txBody>
      </p:sp>
      <p:pic>
        <p:nvPicPr>
          <p:cNvPr id="6" name="Picture 5">
            <a:extLst>
              <a:ext uri="{FF2B5EF4-FFF2-40B4-BE49-F238E27FC236}">
                <a16:creationId xmlns:a16="http://schemas.microsoft.com/office/drawing/2014/main" id="{3C2E0CD9-FD5D-7E70-7E7A-1F67713A04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868" y="2286000"/>
            <a:ext cx="10448012" cy="4361071"/>
          </a:xfrm>
          <a:prstGeom prst="rect">
            <a:avLst/>
          </a:prstGeom>
        </p:spPr>
      </p:pic>
      <p:sp>
        <p:nvSpPr>
          <p:cNvPr id="8" name="Rectangle 7">
            <a:extLst>
              <a:ext uri="{FF2B5EF4-FFF2-40B4-BE49-F238E27FC236}">
                <a16:creationId xmlns:a16="http://schemas.microsoft.com/office/drawing/2014/main" id="{92627777-7C50-23E7-90D1-5E5B385313FD}"/>
              </a:ext>
            </a:extLst>
          </p:cNvPr>
          <p:cNvSpPr/>
          <p:nvPr/>
        </p:nvSpPr>
        <p:spPr>
          <a:xfrm>
            <a:off x="10001250" y="3771900"/>
            <a:ext cx="1114425" cy="1762125"/>
          </a:xfrm>
          <a:prstGeom prst="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a:extLst>
              <a:ext uri="{FF2B5EF4-FFF2-40B4-BE49-F238E27FC236}">
                <a16:creationId xmlns:a16="http://schemas.microsoft.com/office/drawing/2014/main" id="{7CA16CD2-536A-3A5E-50BC-9324C56674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1135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4" y="1241376"/>
            <a:ext cx="10939453" cy="1200329"/>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Timer &amp; Real-Time Time Tracking:</a:t>
            </a:r>
          </a:p>
          <a:p>
            <a:pPr marL="342900" indent="-342900">
              <a:buFont typeface="Arial" panose="020B0604020202020204" pitchFamily="34" charset="0"/>
              <a:buChar char="•"/>
            </a:pPr>
            <a:r>
              <a:rPr lang="en-US" sz="2400" dirty="0">
                <a:solidFill>
                  <a:schemeClr val="bg1"/>
                </a:solidFill>
                <a:latin typeface="Montserrat Light" panose="00000400000000000000" pitchFamily="2" charset="0"/>
                <a:ea typeface="Roboto" panose="02000000000000000000" pitchFamily="2" charset="0"/>
              </a:rPr>
              <a:t>Includes a timer for each task within the time block.</a:t>
            </a:r>
          </a:p>
          <a:p>
            <a:pPr marL="342900" indent="-342900">
              <a:buFont typeface="Arial" panose="020B0604020202020204" pitchFamily="34" charset="0"/>
              <a:buChar char="•"/>
            </a:pPr>
            <a:r>
              <a:rPr lang="en-US" sz="2400" dirty="0">
                <a:solidFill>
                  <a:schemeClr val="bg1"/>
                </a:solidFill>
                <a:latin typeface="Montserrat Light" panose="00000400000000000000" pitchFamily="2" charset="0"/>
                <a:ea typeface="Roboto" panose="02000000000000000000" pitchFamily="2" charset="0"/>
              </a:rPr>
              <a:t>Track the time spent on each task in real-time.</a:t>
            </a:r>
          </a:p>
        </p:txBody>
      </p:sp>
      <p:sp>
        <p:nvSpPr>
          <p:cNvPr id="2" name="TextBox 1">
            <a:extLst>
              <a:ext uri="{FF2B5EF4-FFF2-40B4-BE49-F238E27FC236}">
                <a16:creationId xmlns:a16="http://schemas.microsoft.com/office/drawing/2014/main" id="{8F11BFE1-889B-FFD8-4C89-16006B106CA1}"/>
              </a:ext>
            </a:extLst>
          </p:cNvPr>
          <p:cNvSpPr txBox="1"/>
          <p:nvPr/>
        </p:nvSpPr>
        <p:spPr>
          <a:xfrm>
            <a:off x="605318" y="595045"/>
            <a:ext cx="2273379"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Features</a:t>
            </a:r>
          </a:p>
        </p:txBody>
      </p:sp>
      <p:pic>
        <p:nvPicPr>
          <p:cNvPr id="2050" name="Picture 2">
            <a:extLst>
              <a:ext uri="{FF2B5EF4-FFF2-40B4-BE49-F238E27FC236}">
                <a16:creationId xmlns:a16="http://schemas.microsoft.com/office/drawing/2014/main" id="{8E852AFD-11E7-7CDD-7BDC-8FD23C77F6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93846" y="2862902"/>
            <a:ext cx="6004307" cy="310678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4A39F77-3202-5055-D574-8EF0071197B1}"/>
              </a:ext>
            </a:extLst>
          </p:cNvPr>
          <p:cNvSpPr/>
          <p:nvPr/>
        </p:nvSpPr>
        <p:spPr>
          <a:xfrm>
            <a:off x="3286125" y="4010025"/>
            <a:ext cx="1695450" cy="1762125"/>
          </a:xfrm>
          <a:prstGeom prst="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a:extLst>
              <a:ext uri="{FF2B5EF4-FFF2-40B4-BE49-F238E27FC236}">
                <a16:creationId xmlns:a16="http://schemas.microsoft.com/office/drawing/2014/main" id="{3C772E02-C950-D021-A6B1-28F208D7D7D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623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500"/>
                                        <p:tgtEl>
                                          <p:spTgt spid="205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4" y="1241376"/>
            <a:ext cx="10939453" cy="830997"/>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Status Updates:</a:t>
            </a:r>
          </a:p>
          <a:p>
            <a:pPr marL="342900" indent="-342900">
              <a:buFont typeface="Arial" panose="020B0604020202020204" pitchFamily="34" charset="0"/>
              <a:buChar char="•"/>
            </a:pPr>
            <a:r>
              <a:rPr lang="en-US" sz="2400" dirty="0">
                <a:solidFill>
                  <a:schemeClr val="bg1"/>
                </a:solidFill>
                <a:latin typeface="Montserrat Light" panose="00000400000000000000" pitchFamily="2" charset="0"/>
                <a:ea typeface="Roboto" panose="02000000000000000000" pitchFamily="2" charset="0"/>
              </a:rPr>
              <a:t>Set and update the status of tasks (In Progress, Done, Dropped).</a:t>
            </a:r>
          </a:p>
        </p:txBody>
      </p:sp>
      <p:sp>
        <p:nvSpPr>
          <p:cNvPr id="2" name="TextBox 1">
            <a:extLst>
              <a:ext uri="{FF2B5EF4-FFF2-40B4-BE49-F238E27FC236}">
                <a16:creationId xmlns:a16="http://schemas.microsoft.com/office/drawing/2014/main" id="{2D0D0A2F-B130-7822-C47B-27DA84557802}"/>
              </a:ext>
            </a:extLst>
          </p:cNvPr>
          <p:cNvSpPr txBox="1"/>
          <p:nvPr/>
        </p:nvSpPr>
        <p:spPr>
          <a:xfrm>
            <a:off x="605318" y="595045"/>
            <a:ext cx="2273379"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Features</a:t>
            </a:r>
          </a:p>
        </p:txBody>
      </p:sp>
      <p:pic>
        <p:nvPicPr>
          <p:cNvPr id="8" name="Picture 7">
            <a:extLst>
              <a:ext uri="{FF2B5EF4-FFF2-40B4-BE49-F238E27FC236}">
                <a16:creationId xmlns:a16="http://schemas.microsoft.com/office/drawing/2014/main" id="{6FBC4754-67B9-83D2-B813-EDBF99FA214F}"/>
              </a:ext>
            </a:extLst>
          </p:cNvPr>
          <p:cNvPicPr>
            <a:picLocks noChangeAspect="1"/>
          </p:cNvPicPr>
          <p:nvPr/>
        </p:nvPicPr>
        <p:blipFill>
          <a:blip r:embed="rId4"/>
          <a:stretch>
            <a:fillRect/>
          </a:stretch>
        </p:blipFill>
        <p:spPr>
          <a:xfrm>
            <a:off x="3162300" y="2974727"/>
            <a:ext cx="5867400" cy="2130872"/>
          </a:xfrm>
          <a:prstGeom prst="rect">
            <a:avLst/>
          </a:prstGeom>
        </p:spPr>
      </p:pic>
      <p:pic>
        <p:nvPicPr>
          <p:cNvPr id="10" name="Picture 2">
            <a:extLst>
              <a:ext uri="{FF2B5EF4-FFF2-40B4-BE49-F238E27FC236}">
                <a16:creationId xmlns:a16="http://schemas.microsoft.com/office/drawing/2014/main" id="{C47B92BC-8BA7-3E7F-7C2A-64827773751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9151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58A07C-4B4B-E16A-2469-578C8731233D}"/>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3" name="TextBox 2">
            <a:extLst>
              <a:ext uri="{FF2B5EF4-FFF2-40B4-BE49-F238E27FC236}">
                <a16:creationId xmlns:a16="http://schemas.microsoft.com/office/drawing/2014/main" id="{E70DF3D4-0538-C16F-B68E-E07FE3CCE910}"/>
              </a:ext>
            </a:extLst>
          </p:cNvPr>
          <p:cNvSpPr txBox="1"/>
          <p:nvPr/>
        </p:nvSpPr>
        <p:spPr>
          <a:xfrm>
            <a:off x="626274" y="1241376"/>
            <a:ext cx="10939453" cy="830997"/>
          </a:xfrm>
          <a:prstGeom prst="rect">
            <a:avLst/>
          </a:prstGeom>
          <a:noFill/>
        </p:spPr>
        <p:txBody>
          <a:bodyPr wrap="square" rtlCol="0">
            <a:spAutoFit/>
          </a:bodyPr>
          <a:lstStyle/>
          <a:p>
            <a:r>
              <a:rPr lang="en-US" sz="2400" dirty="0">
                <a:solidFill>
                  <a:schemeClr val="bg1"/>
                </a:solidFill>
                <a:latin typeface="Montserrat SemiBold" panose="00000700000000000000" pitchFamily="2" charset="0"/>
                <a:ea typeface="Roboto" panose="02000000000000000000" pitchFamily="2" charset="0"/>
              </a:rPr>
              <a:t>Total Block Indicator:</a:t>
            </a:r>
          </a:p>
          <a:p>
            <a:pPr marL="342900" indent="-342900">
              <a:buFont typeface="Arial" panose="020B0604020202020204" pitchFamily="34" charset="0"/>
              <a:buChar char="•"/>
            </a:pPr>
            <a:r>
              <a:rPr lang="en-US" sz="2400" dirty="0">
                <a:solidFill>
                  <a:schemeClr val="bg1"/>
                </a:solidFill>
                <a:latin typeface="Montserrat Light" panose="00000400000000000000" pitchFamily="2" charset="0"/>
                <a:ea typeface="Roboto" panose="02000000000000000000" pitchFamily="2" charset="0"/>
              </a:rPr>
              <a:t>Displays the total blocks used against the available time.</a:t>
            </a:r>
          </a:p>
        </p:txBody>
      </p:sp>
      <p:sp>
        <p:nvSpPr>
          <p:cNvPr id="2" name="TextBox 1">
            <a:extLst>
              <a:ext uri="{FF2B5EF4-FFF2-40B4-BE49-F238E27FC236}">
                <a16:creationId xmlns:a16="http://schemas.microsoft.com/office/drawing/2014/main" id="{47B615F4-8D78-DAE0-0997-05ED58A48EDF}"/>
              </a:ext>
            </a:extLst>
          </p:cNvPr>
          <p:cNvSpPr txBox="1"/>
          <p:nvPr/>
        </p:nvSpPr>
        <p:spPr>
          <a:xfrm>
            <a:off x="605318" y="595045"/>
            <a:ext cx="2273379" cy="646331"/>
          </a:xfrm>
          <a:prstGeom prst="rect">
            <a:avLst/>
          </a:prstGeom>
          <a:noFill/>
        </p:spPr>
        <p:txBody>
          <a:bodyPr wrap="none" rtlCol="0">
            <a:spAutoFit/>
          </a:bodyPr>
          <a:lstStyle/>
          <a:p>
            <a:r>
              <a:rPr lang="en-US" sz="3600" dirty="0">
                <a:solidFill>
                  <a:schemeClr val="bg1"/>
                </a:solidFill>
                <a:latin typeface="Montserrat SemiBold" panose="00000700000000000000" pitchFamily="2" charset="0"/>
                <a:ea typeface="Roboto" panose="02000000000000000000" pitchFamily="2" charset="0"/>
              </a:rPr>
              <a:t>Features</a:t>
            </a:r>
          </a:p>
        </p:txBody>
      </p:sp>
      <p:pic>
        <p:nvPicPr>
          <p:cNvPr id="6" name="Picture 5">
            <a:extLst>
              <a:ext uri="{FF2B5EF4-FFF2-40B4-BE49-F238E27FC236}">
                <a16:creationId xmlns:a16="http://schemas.microsoft.com/office/drawing/2014/main" id="{DA2195EB-B0A5-2BD1-CB69-A343824CF6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868" y="2286000"/>
            <a:ext cx="10448012" cy="4361071"/>
          </a:xfrm>
          <a:prstGeom prst="rect">
            <a:avLst/>
          </a:prstGeom>
        </p:spPr>
      </p:pic>
      <p:sp>
        <p:nvSpPr>
          <p:cNvPr id="8" name="Rectangle 7">
            <a:extLst>
              <a:ext uri="{FF2B5EF4-FFF2-40B4-BE49-F238E27FC236}">
                <a16:creationId xmlns:a16="http://schemas.microsoft.com/office/drawing/2014/main" id="{6C63B115-26C5-D0AD-D144-BFD0C29E0553}"/>
              </a:ext>
            </a:extLst>
          </p:cNvPr>
          <p:cNvSpPr/>
          <p:nvPr/>
        </p:nvSpPr>
        <p:spPr>
          <a:xfrm>
            <a:off x="4981575" y="3429000"/>
            <a:ext cx="2085975" cy="276225"/>
          </a:xfrm>
          <a:prstGeom prst="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D006D5F8-9871-B62F-91DE-9E33033DBF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36335" y="66675"/>
            <a:ext cx="39698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4192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TotalTime>
  <Words>644</Words>
  <Application>Microsoft Office PowerPoint</Application>
  <PresentationFormat>Widescreen</PresentationFormat>
  <Paragraphs>77</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Montserrat Light</vt:lpstr>
      <vt:lpstr>Montserrat Medium</vt:lpstr>
      <vt:lpstr>Montserrat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Kabbo Talukder</dc:creator>
  <cp:lastModifiedBy>Kabbo Talukder</cp:lastModifiedBy>
  <cp:revision>13</cp:revision>
  <dcterms:created xsi:type="dcterms:W3CDTF">2023-12-13T03:26:37Z</dcterms:created>
  <dcterms:modified xsi:type="dcterms:W3CDTF">2023-12-13T10:28:09Z</dcterms:modified>
  <cp:contentStatus>Final</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arkAsFinal">
    <vt:bool>true</vt:bool>
  </property>
</Properties>
</file>

<file path=docProps/thumbnail.jpeg>
</file>